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256" r:id="rId2"/>
    <p:sldId id="257" r:id="rId3"/>
    <p:sldId id="258" r:id="rId4"/>
    <p:sldId id="259" r:id="rId5"/>
    <p:sldId id="260" r:id="rId6"/>
    <p:sldId id="262"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5" r:id="rId26"/>
    <p:sldId id="306" r:id="rId27"/>
    <p:sldId id="307" r:id="rId28"/>
    <p:sldId id="308" r:id="rId29"/>
    <p:sldId id="309" r:id="rId30"/>
    <p:sldId id="310" r:id="rId31"/>
    <p:sldId id="311" r:id="rId32"/>
    <p:sldId id="312"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64" r:id="rId53"/>
    <p:sldId id="263" r:id="rId54"/>
    <p:sldId id="264" r:id="rId55"/>
    <p:sldId id="265" r:id="rId56"/>
    <p:sldId id="281" r:id="rId57"/>
    <p:sldId id="266" r:id="rId58"/>
    <p:sldId id="268" r:id="rId59"/>
    <p:sldId id="267" r:id="rId60"/>
    <p:sldId id="282" r:id="rId61"/>
    <p:sldId id="283" r:id="rId62"/>
    <p:sldId id="269" r:id="rId63"/>
    <p:sldId id="333" r:id="rId64"/>
    <p:sldId id="334" r:id="rId65"/>
    <p:sldId id="335" r:id="rId66"/>
    <p:sldId id="336" r:id="rId67"/>
    <p:sldId id="337" r:id="rId68"/>
    <p:sldId id="338" r:id="rId69"/>
    <p:sldId id="339" r:id="rId70"/>
    <p:sldId id="340" r:id="rId71"/>
    <p:sldId id="270" r:id="rId72"/>
    <p:sldId id="271" r:id="rId73"/>
    <p:sldId id="272" r:id="rId74"/>
    <p:sldId id="273" r:id="rId75"/>
    <p:sldId id="274" r:id="rId76"/>
    <p:sldId id="276" r:id="rId77"/>
    <p:sldId id="277" r:id="rId78"/>
    <p:sldId id="278" r:id="rId79"/>
    <p:sldId id="280" r:id="rId80"/>
    <p:sldId id="275" r:id="rId81"/>
    <p:sldId id="279" r:id="rId82"/>
    <p:sldId id="285" r:id="rId83"/>
    <p:sldId id="284" r:id="rId84"/>
    <p:sldId id="342" r:id="rId85"/>
    <p:sldId id="341" r:id="rId86"/>
    <p:sldId id="344" r:id="rId87"/>
    <p:sldId id="343" r:id="rId88"/>
    <p:sldId id="345" r:id="rId89"/>
    <p:sldId id="347" r:id="rId90"/>
    <p:sldId id="348" r:id="rId91"/>
    <p:sldId id="346" r:id="rId92"/>
    <p:sldId id="349" r:id="rId93"/>
    <p:sldId id="351" r:id="rId94"/>
    <p:sldId id="365"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86352" autoAdjust="0"/>
  </p:normalViewPr>
  <p:slideViewPr>
    <p:cSldViewPr snapToGrid="0" snapToObjects="1">
      <p:cViewPr varScale="1">
        <p:scale>
          <a:sx n="83" d="100"/>
          <a:sy n="83" d="100"/>
        </p:scale>
        <p:origin x="375" y="36"/>
      </p:cViewPr>
      <p:guideLst>
        <p:guide orient="horz" pos="2160"/>
        <p:guide pos="2880"/>
      </p:guideLst>
    </p:cSldViewPr>
  </p:slideViewPr>
  <p:outlineViewPr>
    <p:cViewPr>
      <p:scale>
        <a:sx n="33" d="100"/>
        <a:sy n="33" d="100"/>
      </p:scale>
      <p:origin x="0" y="603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100EFC-71D9-423B-A98B-3999BDAFDC26}" type="datetimeFigureOut">
              <a:rPr lang="en-US" smtClean="0"/>
              <a:t>1/16/2019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ED176D-6B8F-4DB0-BFE6-C8A17D7F20DA}" type="slidenum">
              <a:rPr lang="en-US" smtClean="0"/>
              <a:t>‹#›</a:t>
            </a:fld>
            <a:endParaRPr lang="en-US"/>
          </a:p>
        </p:txBody>
      </p:sp>
    </p:spTree>
    <p:extLst>
      <p:ext uri="{BB962C8B-B14F-4D97-AF65-F5344CB8AC3E}">
        <p14:creationId xmlns:p14="http://schemas.microsoft.com/office/powerpoint/2010/main" val="3445665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Donna hired </a:t>
            </a:r>
            <a:r>
              <a:rPr lang="en-US" dirty="0" err="1" smtClean="0"/>
              <a:t>vicki</a:t>
            </a:r>
            <a:r>
              <a:rPr lang="en-US" baseline="0" dirty="0" smtClean="0"/>
              <a:t> more than 20+ years ago</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7</a:t>
            </a:fld>
            <a:endParaRPr lang="en-US"/>
          </a:p>
        </p:txBody>
      </p:sp>
    </p:spTree>
    <p:extLst>
      <p:ext uri="{BB962C8B-B14F-4D97-AF65-F5344CB8AC3E}">
        <p14:creationId xmlns:p14="http://schemas.microsoft.com/office/powerpoint/2010/main" val="1327277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 linking these events</a:t>
            </a:r>
            <a:r>
              <a:rPr lang="en-US" baseline="0" dirty="0" smtClean="0"/>
              <a:t> – </a:t>
            </a:r>
            <a:r>
              <a:rPr lang="en-US" baseline="0" dirty="0" err="1" smtClean="0"/>
              <a:t>vicki</a:t>
            </a:r>
            <a:r>
              <a:rPr lang="en-US" baseline="0" dirty="0" smtClean="0"/>
              <a:t> will discuss more on networks later this semester – connections…</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35</a:t>
            </a:fld>
            <a:endParaRPr lang="en-US"/>
          </a:p>
        </p:txBody>
      </p:sp>
    </p:spTree>
    <p:extLst>
      <p:ext uri="{BB962C8B-B14F-4D97-AF65-F5344CB8AC3E}">
        <p14:creationId xmlns:p14="http://schemas.microsoft.com/office/powerpoint/2010/main" val="1667098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Linkages between nodes – viewing this clinical network…</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36</a:t>
            </a:fld>
            <a:endParaRPr lang="en-US"/>
          </a:p>
        </p:txBody>
      </p:sp>
    </p:spTree>
    <p:extLst>
      <p:ext uri="{BB962C8B-B14F-4D97-AF65-F5344CB8AC3E}">
        <p14:creationId xmlns:p14="http://schemas.microsoft.com/office/powerpoint/2010/main" val="54305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Ways to view clusters – hierarchical clustering</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37</a:t>
            </a:fld>
            <a:endParaRPr lang="en-US"/>
          </a:p>
        </p:txBody>
      </p:sp>
    </p:spTree>
    <p:extLst>
      <p:ext uri="{BB962C8B-B14F-4D97-AF65-F5344CB8AC3E}">
        <p14:creationId xmlns:p14="http://schemas.microsoft.com/office/powerpoint/2010/main" val="619211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Evolution of symptoms from Framingham cohort</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39</a:t>
            </a:fld>
            <a:endParaRPr lang="en-US"/>
          </a:p>
        </p:txBody>
      </p:sp>
    </p:spTree>
    <p:extLst>
      <p:ext uri="{BB962C8B-B14F-4D97-AF65-F5344CB8AC3E}">
        <p14:creationId xmlns:p14="http://schemas.microsoft.com/office/powerpoint/2010/main" val="10269546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Joyce Ho in Emory computer science</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42</a:t>
            </a:fld>
            <a:endParaRPr lang="en-US"/>
          </a:p>
        </p:txBody>
      </p:sp>
    </p:spTree>
    <p:extLst>
      <p:ext uri="{BB962C8B-B14F-4D97-AF65-F5344CB8AC3E}">
        <p14:creationId xmlns:p14="http://schemas.microsoft.com/office/powerpoint/2010/main" val="4001840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Factor into dimensions – tensor is a multidimensional matrix – rows and columns and layers</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44</a:t>
            </a:fld>
            <a:endParaRPr lang="en-US"/>
          </a:p>
        </p:txBody>
      </p:sp>
    </p:spTree>
    <p:extLst>
      <p:ext uri="{BB962C8B-B14F-4D97-AF65-F5344CB8AC3E}">
        <p14:creationId xmlns:p14="http://schemas.microsoft.com/office/powerpoint/2010/main" val="2104549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45</a:t>
            </a:fld>
            <a:endParaRPr lang="en-US"/>
          </a:p>
        </p:txBody>
      </p:sp>
    </p:spTree>
    <p:extLst>
      <p:ext uri="{BB962C8B-B14F-4D97-AF65-F5344CB8AC3E}">
        <p14:creationId xmlns:p14="http://schemas.microsoft.com/office/powerpoint/2010/main" val="3113826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Vanderbilt and northwestern – topics</a:t>
            </a:r>
            <a:r>
              <a:rPr lang="en-US" baseline="0" dirty="0" smtClean="0"/>
              <a:t> not just words but an </a:t>
            </a:r>
            <a:r>
              <a:rPr lang="en-US" baseline="0" dirty="0" err="1" smtClean="0"/>
              <a:t>almagation</a:t>
            </a:r>
            <a:r>
              <a:rPr lang="en-US" baseline="0" dirty="0" smtClean="0"/>
              <a:t> of words and </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46</a:t>
            </a:fld>
            <a:endParaRPr lang="en-US"/>
          </a:p>
        </p:txBody>
      </p:sp>
    </p:spTree>
    <p:extLst>
      <p:ext uri="{BB962C8B-B14F-4D97-AF65-F5344CB8AC3E}">
        <p14:creationId xmlns:p14="http://schemas.microsoft.com/office/powerpoint/2010/main" val="71040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Phenotype wide association </a:t>
            </a:r>
            <a:r>
              <a:rPr lang="en-US" dirty="0" err="1" smtClean="0"/>
              <a:t>PheWAS</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48</a:t>
            </a:fld>
            <a:endParaRPr lang="en-US"/>
          </a:p>
        </p:txBody>
      </p:sp>
    </p:spTree>
    <p:extLst>
      <p:ext uri="{BB962C8B-B14F-4D97-AF65-F5344CB8AC3E}">
        <p14:creationId xmlns:p14="http://schemas.microsoft.com/office/powerpoint/2010/main" val="6560442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V7 was Vanderbilt and N was Northwestern – high similarity</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49</a:t>
            </a:fld>
            <a:endParaRPr lang="en-US"/>
          </a:p>
        </p:txBody>
      </p:sp>
    </p:spTree>
    <p:extLst>
      <p:ext uri="{BB962C8B-B14F-4D97-AF65-F5344CB8AC3E}">
        <p14:creationId xmlns:p14="http://schemas.microsoft.com/office/powerpoint/2010/main" val="3101170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today – more is theory dead – “digital</a:t>
            </a:r>
            <a:r>
              <a:rPr lang="en-US" baseline="0" dirty="0" smtClean="0"/>
              <a:t> epidemiology” term…</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17</a:t>
            </a:fld>
            <a:endParaRPr lang="en-US"/>
          </a:p>
        </p:txBody>
      </p:sp>
    </p:spTree>
    <p:extLst>
      <p:ext uri="{BB962C8B-B14F-4D97-AF65-F5344CB8AC3E}">
        <p14:creationId xmlns:p14="http://schemas.microsoft.com/office/powerpoint/2010/main" val="2539786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V4 similar to N2, N4 and N17…</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50</a:t>
            </a:fld>
            <a:endParaRPr lang="en-US"/>
          </a:p>
        </p:txBody>
      </p:sp>
    </p:spTree>
    <p:extLst>
      <p:ext uri="{BB962C8B-B14F-4D97-AF65-F5344CB8AC3E}">
        <p14:creationId xmlns:p14="http://schemas.microsoft.com/office/powerpoint/2010/main" val="768008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Took the topics and related them – </a:t>
            </a:r>
            <a:r>
              <a:rPr lang="en-US" dirty="0" err="1" smtClean="0"/>
              <a:t>heatmap</a:t>
            </a:r>
            <a:r>
              <a:rPr lang="en-US" dirty="0" smtClean="0"/>
              <a:t> of interrelationships and a network layout</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51</a:t>
            </a:fld>
            <a:endParaRPr lang="en-US"/>
          </a:p>
        </p:txBody>
      </p:sp>
    </p:spTree>
    <p:extLst>
      <p:ext uri="{BB962C8B-B14F-4D97-AF65-F5344CB8AC3E}">
        <p14:creationId xmlns:p14="http://schemas.microsoft.com/office/powerpoint/2010/main" val="461705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Transformative power that this has influenced on sports industry – recruiting teams – </a:t>
            </a:r>
            <a:r>
              <a:rPr lang="en-US" dirty="0" err="1" smtClean="0"/>
              <a:t>oakland</a:t>
            </a:r>
            <a:r>
              <a:rPr lang="en-US" dirty="0" smtClean="0"/>
              <a:t> A’s were only ones doing this for nearly a decade till most use it now …</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57</a:t>
            </a:fld>
            <a:endParaRPr lang="en-US"/>
          </a:p>
        </p:txBody>
      </p:sp>
    </p:spTree>
    <p:extLst>
      <p:ext uri="{BB962C8B-B14F-4D97-AF65-F5344CB8AC3E}">
        <p14:creationId xmlns:p14="http://schemas.microsoft.com/office/powerpoint/2010/main" val="3760236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for students to share data science success stories – for example googling itself</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58</a:t>
            </a:fld>
            <a:endParaRPr lang="en-US"/>
          </a:p>
        </p:txBody>
      </p:sp>
    </p:spTree>
    <p:extLst>
      <p:ext uri="{BB962C8B-B14F-4D97-AF65-F5344CB8AC3E}">
        <p14:creationId xmlns:p14="http://schemas.microsoft.com/office/powerpoint/2010/main" val="8211459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Dickey’s </a:t>
            </a:r>
            <a:r>
              <a:rPr lang="en-US" dirty="0" err="1" smtClean="0"/>
              <a:t>bbq</a:t>
            </a:r>
            <a:r>
              <a:rPr lang="en-US" dirty="0" smtClean="0"/>
              <a:t> – uses real</a:t>
            </a:r>
            <a:r>
              <a:rPr lang="en-US" baseline="0" dirty="0" smtClean="0"/>
              <a:t> time streaming for targeted marketing – special on ribs by location to get target sales; </a:t>
            </a:r>
            <a:r>
              <a:rPr lang="en-US" baseline="0" dirty="0" err="1" smtClean="0"/>
              <a:t>healthpath</a:t>
            </a:r>
            <a:r>
              <a:rPr lang="en-US" baseline="0" dirty="0" smtClean="0"/>
              <a:t> look at risk of sepsis patch streams data back to hospital; </a:t>
            </a:r>
            <a:r>
              <a:rPr lang="en-US" baseline="0" dirty="0" err="1" smtClean="0"/>
              <a:t>cordmatch</a:t>
            </a:r>
            <a:r>
              <a:rPr lang="en-US" baseline="0" dirty="0" smtClean="0"/>
              <a:t> able to take patients with </a:t>
            </a:r>
            <a:r>
              <a:rPr lang="en-US" baseline="0" dirty="0" err="1" smtClean="0"/>
              <a:t>stemcells</a:t>
            </a:r>
            <a:r>
              <a:rPr lang="en-US" baseline="0" dirty="0" smtClean="0"/>
              <a:t> cord transplant facilitates matching</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59</a:t>
            </a:fld>
            <a:endParaRPr lang="en-US"/>
          </a:p>
        </p:txBody>
      </p:sp>
    </p:spTree>
    <p:extLst>
      <p:ext uri="{BB962C8B-B14F-4D97-AF65-F5344CB8AC3E}">
        <p14:creationId xmlns:p14="http://schemas.microsoft.com/office/powerpoint/2010/main" val="153756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in this class on the pipeline</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60</a:t>
            </a:fld>
            <a:endParaRPr lang="en-US"/>
          </a:p>
        </p:txBody>
      </p:sp>
    </p:spTree>
    <p:extLst>
      <p:ext uri="{BB962C8B-B14F-4D97-AF65-F5344CB8AC3E}">
        <p14:creationId xmlns:p14="http://schemas.microsoft.com/office/powerpoint/2010/main" val="12802452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Albert Einstein, Sherlock </a:t>
            </a:r>
            <a:r>
              <a:rPr lang="en-US" dirty="0" err="1" smtClean="0"/>
              <a:t>holmes</a:t>
            </a:r>
            <a:r>
              <a:rPr lang="en-US" dirty="0" smtClean="0"/>
              <a:t>, </a:t>
            </a:r>
            <a:r>
              <a:rPr lang="en-US" dirty="0" err="1" smtClean="0"/>
              <a:t>frankenstein</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64</a:t>
            </a:fld>
            <a:endParaRPr lang="en-US"/>
          </a:p>
        </p:txBody>
      </p:sp>
    </p:spTree>
    <p:extLst>
      <p:ext uri="{BB962C8B-B14F-4D97-AF65-F5344CB8AC3E}">
        <p14:creationId xmlns:p14="http://schemas.microsoft.com/office/powerpoint/2010/main" val="26874689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Target figured out</a:t>
            </a:r>
            <a:r>
              <a:rPr lang="en-US" baseline="0" dirty="0" smtClean="0"/>
              <a:t> girl was pregnant before her father</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67</a:t>
            </a:fld>
            <a:endParaRPr lang="en-US"/>
          </a:p>
        </p:txBody>
      </p:sp>
    </p:spTree>
    <p:extLst>
      <p:ext uri="{BB962C8B-B14F-4D97-AF65-F5344CB8AC3E}">
        <p14:creationId xmlns:p14="http://schemas.microsoft.com/office/powerpoint/2010/main" val="472194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Oxford English dictionary OED</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75</a:t>
            </a:fld>
            <a:endParaRPr lang="en-US"/>
          </a:p>
        </p:txBody>
      </p:sp>
    </p:spTree>
    <p:extLst>
      <p:ext uri="{BB962C8B-B14F-4D97-AF65-F5344CB8AC3E}">
        <p14:creationId xmlns:p14="http://schemas.microsoft.com/office/powerpoint/2010/main" val="3972408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Quantitative or qualitative “facts”</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78</a:t>
            </a:fld>
            <a:endParaRPr lang="en-US"/>
          </a:p>
        </p:txBody>
      </p:sp>
    </p:spTree>
    <p:extLst>
      <p:ext uri="{BB962C8B-B14F-4D97-AF65-F5344CB8AC3E}">
        <p14:creationId xmlns:p14="http://schemas.microsoft.com/office/powerpoint/2010/main" val="3272654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CDC takes a few weeks to uncover outbreaks like seasonal flu – like from the MMR mortality and morbidity report – looking at what people google – used to help </a:t>
            </a:r>
            <a:r>
              <a:rPr lang="en-US" dirty="0" err="1" smtClean="0"/>
              <a:t>forcast</a:t>
            </a:r>
            <a:r>
              <a:rPr lang="en-US" dirty="0" smtClean="0"/>
              <a:t> where flu is and when flu is occurring – google did pretty well till mid Jan 2013 and they estimated high – more data not always better</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19</a:t>
            </a:fld>
            <a:endParaRPr lang="en-US"/>
          </a:p>
        </p:txBody>
      </p:sp>
    </p:spTree>
    <p:extLst>
      <p:ext uri="{BB962C8B-B14F-4D97-AF65-F5344CB8AC3E}">
        <p14:creationId xmlns:p14="http://schemas.microsoft.com/office/powerpoint/2010/main" val="1207860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Somewhat elementary – but watch later…</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79</a:t>
            </a:fld>
            <a:endParaRPr lang="en-US"/>
          </a:p>
        </p:txBody>
      </p:sp>
    </p:spTree>
    <p:extLst>
      <p:ext uri="{BB962C8B-B14F-4D97-AF65-F5344CB8AC3E}">
        <p14:creationId xmlns:p14="http://schemas.microsoft.com/office/powerpoint/2010/main" val="1615055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FASTQ file from a gene sequencer</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80</a:t>
            </a:fld>
            <a:endParaRPr lang="en-US"/>
          </a:p>
        </p:txBody>
      </p:sp>
    </p:spTree>
    <p:extLst>
      <p:ext uri="{BB962C8B-B14F-4D97-AF65-F5344CB8AC3E}">
        <p14:creationId xmlns:p14="http://schemas.microsoft.com/office/powerpoint/2010/main" val="3035195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Electronic health record – autocorrects EHR to</a:t>
            </a:r>
            <a:r>
              <a:rPr lang="en-US" baseline="0" dirty="0" smtClean="0"/>
              <a:t> HER… so typed EMR here…</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81</a:t>
            </a:fld>
            <a:endParaRPr lang="en-US"/>
          </a:p>
        </p:txBody>
      </p:sp>
    </p:spTree>
    <p:extLst>
      <p:ext uri="{BB962C8B-B14F-4D97-AF65-F5344CB8AC3E}">
        <p14:creationId xmlns:p14="http://schemas.microsoft.com/office/powerpoint/2010/main" val="883967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get this posted later… Halevy article… click return to the talk…</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83</a:t>
            </a:fld>
            <a:endParaRPr lang="en-US"/>
          </a:p>
        </p:txBody>
      </p:sp>
    </p:spTree>
    <p:extLst>
      <p:ext uri="{BB962C8B-B14F-4D97-AF65-F5344CB8AC3E}">
        <p14:creationId xmlns:p14="http://schemas.microsoft.com/office/powerpoint/2010/main" val="42927016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Researchers at UC – san </a:t>
            </a:r>
            <a:r>
              <a:rPr lang="en-US" dirty="0" err="1" smtClean="0"/>
              <a:t>diego</a:t>
            </a:r>
            <a:r>
              <a:rPr lang="en-US" dirty="0" smtClean="0"/>
              <a:t> took this data and looked at how flu travels by regions of the US – developed an</a:t>
            </a:r>
            <a:r>
              <a:rPr lang="en-US" baseline="0" dirty="0" smtClean="0"/>
              <a:t> improved model</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20</a:t>
            </a:fld>
            <a:endParaRPr lang="en-US"/>
          </a:p>
        </p:txBody>
      </p:sp>
    </p:spTree>
    <p:extLst>
      <p:ext uri="{BB962C8B-B14F-4D97-AF65-F5344CB8AC3E}">
        <p14:creationId xmlns:p14="http://schemas.microsoft.com/office/powerpoint/2010/main" val="3192862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in </a:t>
            </a:r>
            <a:r>
              <a:rPr lang="en-US" dirty="0" err="1" smtClean="0"/>
              <a:t>eurpoe</a:t>
            </a:r>
            <a:r>
              <a:rPr lang="en-US" dirty="0" smtClean="0"/>
              <a:t> – model for airline</a:t>
            </a:r>
            <a:r>
              <a:rPr lang="en-US" baseline="0" dirty="0" smtClean="0"/>
              <a:t> traffic, how disease moved between different cities around the globe and then tried to estimate the spread of </a:t>
            </a:r>
            <a:r>
              <a:rPr lang="en-US" baseline="0" dirty="0" err="1" smtClean="0"/>
              <a:t>ebola</a:t>
            </a:r>
            <a:r>
              <a:rPr lang="en-US" baseline="0" dirty="0" smtClean="0"/>
              <a:t> but these were way wrong – so more data is not better – still need good grounded theory – theory is not dead – always ask is this consistent with what we know…</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22</a:t>
            </a:fld>
            <a:endParaRPr lang="en-US"/>
          </a:p>
        </p:txBody>
      </p:sp>
    </p:spTree>
    <p:extLst>
      <p:ext uri="{BB962C8B-B14F-4D97-AF65-F5344CB8AC3E}">
        <p14:creationId xmlns:p14="http://schemas.microsoft.com/office/powerpoint/2010/main" val="2573722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Comes</a:t>
            </a:r>
            <a:r>
              <a:rPr lang="en-US" baseline="0" dirty="0" smtClean="0"/>
              <a:t> from talk in 1997 – visualization provides an interesting challenge…</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25</a:t>
            </a:fld>
            <a:endParaRPr lang="en-US"/>
          </a:p>
        </p:txBody>
      </p:sp>
    </p:spTree>
    <p:extLst>
      <p:ext uri="{BB962C8B-B14F-4D97-AF65-F5344CB8AC3E}">
        <p14:creationId xmlns:p14="http://schemas.microsoft.com/office/powerpoint/2010/main" val="96134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years later in 2008 – these authors used term big data computing… this paper took off into the mainstream</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26</a:t>
            </a:fld>
            <a:endParaRPr lang="en-US"/>
          </a:p>
        </p:txBody>
      </p:sp>
    </p:spTree>
    <p:extLst>
      <p:ext uri="{BB962C8B-B14F-4D97-AF65-F5344CB8AC3E}">
        <p14:creationId xmlns:p14="http://schemas.microsoft.com/office/powerpoint/2010/main" val="249777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Traditional</a:t>
            </a:r>
            <a:r>
              <a:rPr lang="en-US" baseline="0" dirty="0" smtClean="0"/>
              <a:t> data sources – versus potentials drinking from firehose…</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32</a:t>
            </a:fld>
            <a:endParaRPr lang="en-US"/>
          </a:p>
        </p:txBody>
      </p:sp>
    </p:spTree>
    <p:extLst>
      <p:ext uri="{BB962C8B-B14F-4D97-AF65-F5344CB8AC3E}">
        <p14:creationId xmlns:p14="http://schemas.microsoft.com/office/powerpoint/2010/main" val="1873574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last 5+ years – in 2012 – beginning</a:t>
            </a:r>
            <a:r>
              <a:rPr lang="en-US" baseline="0" dirty="0" smtClean="0"/>
              <a:t> to show potential of big data- HF – looking at temporal patterns of developing</a:t>
            </a:r>
            <a:endParaRPr lang="en-US" dirty="0"/>
          </a:p>
        </p:txBody>
      </p:sp>
      <p:sp>
        <p:nvSpPr>
          <p:cNvPr id="4" name="Slide Number Placeholder 3"/>
          <p:cNvSpPr>
            <a:spLocks noGrp="1"/>
          </p:cNvSpPr>
          <p:nvPr>
            <p:ph type="sldNum" sz="quarter" idx="10"/>
          </p:nvPr>
        </p:nvSpPr>
        <p:spPr/>
        <p:txBody>
          <a:bodyPr/>
          <a:lstStyle/>
          <a:p>
            <a:fld id="{36ED176D-6B8F-4DB0-BFE6-C8A17D7F20DA}" type="slidenum">
              <a:rPr lang="en-US" smtClean="0"/>
              <a:t>33</a:t>
            </a:fld>
            <a:endParaRPr lang="en-US"/>
          </a:p>
        </p:txBody>
      </p:sp>
    </p:spTree>
    <p:extLst>
      <p:ext uri="{BB962C8B-B14F-4D97-AF65-F5344CB8AC3E}">
        <p14:creationId xmlns:p14="http://schemas.microsoft.com/office/powerpoint/2010/main" val="3944223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84135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1094886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34069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201663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206637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772903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87518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167913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259694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2474984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50A1DC-C63F-8842-ACF6-93555133EBA3}" type="datetimeFigureOut">
              <a:rPr lang="en-US" smtClean="0"/>
              <a:t>1/16/2019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632414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0A1DC-C63F-8842-ACF6-93555133EBA3}" type="datetimeFigureOut">
              <a:rPr lang="en-US" smtClean="0"/>
              <a:t>1/16/2019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DA321-CD65-004F-A80E-3988836AEC39}" type="slidenum">
              <a:rPr lang="en-US" smtClean="0"/>
              <a:t>‹#›</a:t>
            </a:fld>
            <a:endParaRPr lang="en-US" dirty="0"/>
          </a:p>
        </p:txBody>
      </p:sp>
    </p:spTree>
    <p:extLst>
      <p:ext uri="{BB962C8B-B14F-4D97-AF65-F5344CB8AC3E}">
        <p14:creationId xmlns:p14="http://schemas.microsoft.com/office/powerpoint/2010/main" val="1069579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gif"/><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tiff"/></Relationships>
</file>

<file path=ppt/slides/_rels/slide21.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3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www.ted.com/talks/susan_etlinger_what_do_we_do_with_all_this_big_data" TargetMode="Externa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flunearyou.org/#/" TargetMode="External"/><Relationship Id="rId2" Type="http://schemas.openxmlformats.org/officeDocument/2006/relationships/hyperlink" Target="http://www.healthdata.org/gbd"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books.google.com/ngram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www.forbes.com/sites/kashmirhill/2012/02/16/how-target-figured-out-a-teen-girl-was-pregnant-before-her-father-did/#567903ec34c6"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www.youtube.com/watch?v=EMHP-q4GEDc"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www.ahrq.gov/professionals/prevention-chronic-care/improve/system/pfhandbook/mod8appbmonicalatte.html"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www.ted.com/talks/tim_berners_lee_the_year_open_data_went_worldwide/recommendations"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hyperlink" Target="http://www.ted.com/talks/david_mccandless_the_beauty_of_data_visualization"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mailto:mkhiggi@emory.edu" TargetMode="External"/><Relationship Id="rId2" Type="http://schemas.openxmlformats.org/officeDocument/2006/relationships/hyperlink" Target="mailto:vhertzb@emory.edu"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9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hyperlink" Target="https://www.youtube.com/watch?v=jbkSRLYSojo" TargetMode="Externa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t>Big Data Analytics for Healthcare</a:t>
            </a:r>
            <a:br>
              <a:rPr lang="en-US" b="1" dirty="0" smtClean="0"/>
            </a:br>
            <a:r>
              <a:rPr lang="en-US" b="1" dirty="0" smtClean="0"/>
              <a:t>NURS 741	</a:t>
            </a:r>
            <a:endParaRPr lang="en-US" b="1" dirty="0"/>
          </a:p>
        </p:txBody>
      </p:sp>
      <p:sp>
        <p:nvSpPr>
          <p:cNvPr id="3" name="Subtitle 2"/>
          <p:cNvSpPr>
            <a:spLocks noGrp="1"/>
          </p:cNvSpPr>
          <p:nvPr>
            <p:ph type="subTitle" idx="1"/>
          </p:nvPr>
        </p:nvSpPr>
        <p:spPr/>
        <p:txBody>
          <a:bodyPr/>
          <a:lstStyle/>
          <a:p>
            <a:r>
              <a:rPr lang="en-US" b="1" dirty="0" smtClean="0"/>
              <a:t>Vicki Stover Hertzberg, PhD</a:t>
            </a:r>
          </a:p>
          <a:p>
            <a:r>
              <a:rPr lang="en-US" b="1" dirty="0" smtClean="0"/>
              <a:t>Melinda Higgins, PhD</a:t>
            </a:r>
            <a:endParaRPr lang="en-US" b="1" dirty="0"/>
          </a:p>
        </p:txBody>
      </p:sp>
    </p:spTree>
    <p:extLst>
      <p:ext uri="{BB962C8B-B14F-4D97-AF65-F5344CB8AC3E}">
        <p14:creationId xmlns:p14="http://schemas.microsoft.com/office/powerpoint/2010/main" val="1564160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Frame of Reference</a:t>
            </a:r>
            <a:endParaRPr lang="en-US" b="1" dirty="0"/>
          </a:p>
        </p:txBody>
      </p:sp>
      <p:pic>
        <p:nvPicPr>
          <p:cNvPr id="4" name="Content Placeholder 3" descr="abacus1.jpg"/>
          <p:cNvPicPr>
            <a:picLocks noGrp="1" noChangeAspect="1"/>
          </p:cNvPicPr>
          <p:nvPr>
            <p:ph idx="1"/>
          </p:nvPr>
        </p:nvPicPr>
        <p:blipFill>
          <a:blip r:embed="rId2">
            <a:extLst>
              <a:ext uri="{28A0092B-C50C-407E-A947-70E740481C1C}">
                <a14:useLocalDpi xmlns:a14="http://schemas.microsoft.com/office/drawing/2010/main" val="0"/>
              </a:ext>
            </a:extLst>
          </a:blip>
          <a:srcRect t="13475" b="13475"/>
          <a:stretch>
            <a:fillRect/>
          </a:stretch>
        </p:blipFill>
        <p:spPr>
          <a:xfrm>
            <a:off x="457200" y="1600201"/>
            <a:ext cx="3122510" cy="1717260"/>
          </a:xfrm>
        </p:spPr>
      </p:pic>
      <p:pic>
        <p:nvPicPr>
          <p:cNvPr id="5" name="Picture 4" descr="slide ru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317461"/>
            <a:ext cx="4282440" cy="899160"/>
          </a:xfrm>
          <a:prstGeom prst="rect">
            <a:avLst/>
          </a:prstGeom>
        </p:spPr>
      </p:pic>
      <p:pic>
        <p:nvPicPr>
          <p:cNvPr id="6" name="Picture 5" descr="Leibniz stepped recko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920" y="1483556"/>
            <a:ext cx="3733139" cy="1833905"/>
          </a:xfrm>
          <a:prstGeom prst="rect">
            <a:avLst/>
          </a:prstGeom>
        </p:spPr>
      </p:pic>
      <p:pic>
        <p:nvPicPr>
          <p:cNvPr id="7" name="Picture 6" descr="Thomas_Arithmometer_197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1779" y="4185097"/>
            <a:ext cx="5287701" cy="2672903"/>
          </a:xfrm>
          <a:prstGeom prst="rect">
            <a:avLst/>
          </a:prstGeom>
        </p:spPr>
      </p:pic>
      <p:sp>
        <p:nvSpPr>
          <p:cNvPr id="8" name="TextBox 7"/>
          <p:cNvSpPr txBox="1"/>
          <p:nvPr/>
        </p:nvSpPr>
        <p:spPr>
          <a:xfrm>
            <a:off x="457200" y="4565613"/>
            <a:ext cx="3852337" cy="1754327"/>
          </a:xfrm>
          <a:prstGeom prst="rect">
            <a:avLst/>
          </a:prstGeom>
          <a:noFill/>
        </p:spPr>
        <p:txBody>
          <a:bodyPr wrap="none" rtlCol="0">
            <a:spAutoFit/>
          </a:bodyPr>
          <a:lstStyle/>
          <a:p>
            <a:r>
              <a:rPr lang="en-US" b="1" dirty="0" smtClean="0"/>
              <a:t>Historical computational tools</a:t>
            </a:r>
          </a:p>
          <a:p>
            <a:r>
              <a:rPr lang="en-US" b="1" dirty="0" smtClean="0"/>
              <a:t>(clockwise from top left):</a:t>
            </a:r>
          </a:p>
          <a:p>
            <a:pPr marL="285750" indent="-285750">
              <a:buFont typeface="Arial"/>
              <a:buChar char="•"/>
            </a:pPr>
            <a:r>
              <a:rPr lang="en-US" b="1" dirty="0" smtClean="0"/>
              <a:t>Abacus (~2500 BC)</a:t>
            </a:r>
          </a:p>
          <a:p>
            <a:pPr marL="285750" indent="-285750">
              <a:buFont typeface="Arial"/>
              <a:buChar char="•"/>
            </a:pPr>
            <a:r>
              <a:rPr lang="en-US" b="1" dirty="0" smtClean="0"/>
              <a:t>Leibniz Stepped Reckoner (~17</a:t>
            </a:r>
            <a:r>
              <a:rPr lang="en-US" b="1" baseline="30000" dirty="0" smtClean="0"/>
              <a:t>th</a:t>
            </a:r>
            <a:r>
              <a:rPr lang="en-US" b="1" dirty="0" smtClean="0"/>
              <a:t> C.)</a:t>
            </a:r>
          </a:p>
          <a:p>
            <a:pPr marL="285750" indent="-285750">
              <a:buFont typeface="Arial"/>
              <a:buChar char="•"/>
            </a:pPr>
            <a:r>
              <a:rPr lang="en-US" b="1" dirty="0" smtClean="0"/>
              <a:t>Thomas Arithmometer (~19</a:t>
            </a:r>
            <a:r>
              <a:rPr lang="en-US" b="1" baseline="30000" dirty="0" smtClean="0"/>
              <a:t>th</a:t>
            </a:r>
            <a:r>
              <a:rPr lang="en-US" b="1" dirty="0" smtClean="0"/>
              <a:t> C.)</a:t>
            </a:r>
          </a:p>
          <a:p>
            <a:pPr marL="285750" indent="-285750">
              <a:buFont typeface="Arial"/>
              <a:buChar char="•"/>
            </a:pPr>
            <a:r>
              <a:rPr lang="en-US" b="1" dirty="0" smtClean="0"/>
              <a:t>Slide Rule (~17</a:t>
            </a:r>
            <a:r>
              <a:rPr lang="en-US" b="1" baseline="30000" dirty="0" smtClean="0"/>
              <a:t>th</a:t>
            </a:r>
            <a:r>
              <a:rPr lang="en-US" b="1" dirty="0" smtClean="0"/>
              <a:t> C.)</a:t>
            </a:r>
            <a:endParaRPr lang="en-US" b="1" dirty="0"/>
          </a:p>
        </p:txBody>
      </p:sp>
    </p:spTree>
    <p:extLst>
      <p:ext uri="{BB962C8B-B14F-4D97-AF65-F5344CB8AC3E}">
        <p14:creationId xmlns:p14="http://schemas.microsoft.com/office/powerpoint/2010/main" val="5037310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Matrix</a:t>
            </a:r>
            <a:endParaRPr lang="en-US" b="1" dirty="0"/>
          </a:p>
        </p:txBody>
      </p:sp>
      <p:sp>
        <p:nvSpPr>
          <p:cNvPr id="3" name="Content Placeholder 2"/>
          <p:cNvSpPr>
            <a:spLocks noGrp="1"/>
          </p:cNvSpPr>
          <p:nvPr>
            <p:ph idx="1"/>
          </p:nvPr>
        </p:nvSpPr>
        <p:spPr/>
        <p:txBody>
          <a:bodyPr/>
          <a:lstStyle/>
          <a:p>
            <a:r>
              <a:rPr lang="en-US" b="1" dirty="0" smtClean="0"/>
              <a:t>Looks like an excel spreadsheet</a:t>
            </a:r>
          </a:p>
          <a:p>
            <a:r>
              <a:rPr lang="en-US" b="1" dirty="0" smtClean="0"/>
              <a:t>Numbers only</a:t>
            </a:r>
          </a:p>
          <a:p>
            <a:r>
              <a:rPr lang="en-US" b="1" dirty="0" smtClean="0"/>
              <a:t>Can be indexed by </a:t>
            </a:r>
          </a:p>
          <a:p>
            <a:pPr lvl="1"/>
            <a:r>
              <a:rPr lang="en-US" b="1" dirty="0" smtClean="0"/>
              <a:t>Row and column numbers OR</a:t>
            </a:r>
          </a:p>
          <a:p>
            <a:pPr lvl="1"/>
            <a:r>
              <a:rPr lang="en-US" b="1" dirty="0" smtClean="0"/>
              <a:t>Row and column  names</a:t>
            </a:r>
            <a:endParaRPr lang="en-US" b="1" dirty="0"/>
          </a:p>
        </p:txBody>
      </p:sp>
    </p:spTree>
    <p:extLst>
      <p:ext uri="{BB962C8B-B14F-4D97-AF65-F5344CB8AC3E}">
        <p14:creationId xmlns:p14="http://schemas.microsoft.com/office/powerpoint/2010/main" val="11256725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Frame</a:t>
            </a:r>
            <a:endParaRPr lang="en-US" b="1" dirty="0"/>
          </a:p>
        </p:txBody>
      </p:sp>
      <p:sp>
        <p:nvSpPr>
          <p:cNvPr id="3" name="Content Placeholder 2"/>
          <p:cNvSpPr>
            <a:spLocks noGrp="1"/>
          </p:cNvSpPr>
          <p:nvPr>
            <p:ph idx="1"/>
          </p:nvPr>
        </p:nvSpPr>
        <p:spPr/>
        <p:txBody>
          <a:bodyPr/>
          <a:lstStyle/>
          <a:p>
            <a:r>
              <a:rPr lang="en-US" b="1" dirty="0" smtClean="0"/>
              <a:t>Looks like a  matrix</a:t>
            </a:r>
          </a:p>
          <a:p>
            <a:r>
              <a:rPr lang="en-US" b="1" dirty="0" smtClean="0"/>
              <a:t>Can incorporate a mixture of variable types</a:t>
            </a:r>
            <a:endParaRPr lang="en-US" b="1" dirty="0"/>
          </a:p>
        </p:txBody>
      </p:sp>
    </p:spTree>
    <p:extLst>
      <p:ext uri="{BB962C8B-B14F-4D97-AF65-F5344CB8AC3E}">
        <p14:creationId xmlns:p14="http://schemas.microsoft.com/office/powerpoint/2010/main" val="8772502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Indices</a:t>
            </a:r>
            <a:endParaRPr lang="en-US" b="1" dirty="0"/>
          </a:p>
        </p:txBody>
      </p:sp>
      <p:sp>
        <p:nvSpPr>
          <p:cNvPr id="3" name="Content Placeholder 2"/>
          <p:cNvSpPr>
            <a:spLocks noGrp="1"/>
          </p:cNvSpPr>
          <p:nvPr>
            <p:ph idx="1"/>
          </p:nvPr>
        </p:nvSpPr>
        <p:spPr/>
        <p:txBody>
          <a:bodyPr/>
          <a:lstStyle/>
          <a:p>
            <a:r>
              <a:rPr lang="en-US" b="1" dirty="0" smtClean="0"/>
              <a:t>In 1-dimension – vector, factor, list</a:t>
            </a:r>
          </a:p>
          <a:p>
            <a:r>
              <a:rPr lang="en-US" b="1" dirty="0" smtClean="0"/>
              <a:t>In 2-dimensions, location of row, column – matrix, data frame</a:t>
            </a:r>
          </a:p>
          <a:p>
            <a:r>
              <a:rPr lang="en-US" b="1" dirty="0" smtClean="0"/>
              <a:t>Indices start with 1 not 0</a:t>
            </a:r>
          </a:p>
          <a:p>
            <a:endParaRPr lang="en-US" b="1" dirty="0" smtClean="0"/>
          </a:p>
        </p:txBody>
      </p:sp>
    </p:spTree>
    <p:extLst>
      <p:ext uri="{BB962C8B-B14F-4D97-AF65-F5344CB8AC3E}">
        <p14:creationId xmlns:p14="http://schemas.microsoft.com/office/powerpoint/2010/main" val="410157532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 save a session</a:t>
            </a:r>
            <a:endParaRPr lang="en-US" b="1" dirty="0"/>
          </a:p>
        </p:txBody>
      </p:sp>
      <p:sp>
        <p:nvSpPr>
          <p:cNvPr id="3" name="Content Placeholder 2"/>
          <p:cNvSpPr>
            <a:spLocks noGrp="1"/>
          </p:cNvSpPr>
          <p:nvPr>
            <p:ph idx="1"/>
          </p:nvPr>
        </p:nvSpPr>
        <p:spPr/>
        <p:txBody>
          <a:bodyPr/>
          <a:lstStyle/>
          <a:p>
            <a:r>
              <a:rPr lang="en-US" b="1" dirty="0"/>
              <a:t>s</a:t>
            </a:r>
            <a:r>
              <a:rPr lang="en-US" b="1" dirty="0" smtClean="0"/>
              <a:t>ave.image(file_name) – saves session to disk</a:t>
            </a:r>
          </a:p>
          <a:p>
            <a:r>
              <a:rPr lang="en-US" b="1" dirty="0"/>
              <a:t>l</a:t>
            </a:r>
            <a:r>
              <a:rPr lang="en-US" b="1" dirty="0" smtClean="0"/>
              <a:t>oad(file_name) – allows you to reload from disk</a:t>
            </a:r>
          </a:p>
          <a:p>
            <a:r>
              <a:rPr lang="en-US" b="1" dirty="0" smtClean="0"/>
              <a:t>Remember this – save the objects</a:t>
            </a:r>
          </a:p>
          <a:p>
            <a:pPr lvl="1"/>
            <a:r>
              <a:rPr lang="en-US" b="1" dirty="0" smtClean="0"/>
              <a:t>Allows you to quit and return</a:t>
            </a:r>
          </a:p>
          <a:p>
            <a:pPr lvl="1"/>
            <a:r>
              <a:rPr lang="en-US" b="1" dirty="0" smtClean="0"/>
              <a:t>Don’t have to re-run slow processes</a:t>
            </a:r>
            <a:endParaRPr lang="en-US" b="1" dirty="0"/>
          </a:p>
        </p:txBody>
      </p:sp>
    </p:spTree>
    <p:extLst>
      <p:ext uri="{BB962C8B-B14F-4D97-AF65-F5344CB8AC3E}">
        <p14:creationId xmlns:p14="http://schemas.microsoft.com/office/powerpoint/2010/main" val="31117055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 Scripts</a:t>
            </a:r>
            <a:endParaRPr lang="en-US" b="1" dirty="0"/>
          </a:p>
        </p:txBody>
      </p:sp>
      <p:sp>
        <p:nvSpPr>
          <p:cNvPr id="3" name="Content Placeholder 2"/>
          <p:cNvSpPr>
            <a:spLocks noGrp="1"/>
          </p:cNvSpPr>
          <p:nvPr>
            <p:ph idx="1"/>
          </p:nvPr>
        </p:nvSpPr>
        <p:spPr/>
        <p:txBody>
          <a:bodyPr/>
          <a:lstStyle/>
          <a:p>
            <a:r>
              <a:rPr lang="en-US" b="1" dirty="0" smtClean="0"/>
              <a:t>Files of R commands</a:t>
            </a:r>
          </a:p>
          <a:p>
            <a:r>
              <a:rPr lang="en-US" b="1" dirty="0" smtClean="0"/>
              <a:t>Rerun your analyses</a:t>
            </a:r>
          </a:p>
          <a:p>
            <a:r>
              <a:rPr lang="en-US" b="1" dirty="0" smtClean="0"/>
              <a:t>Document what you did</a:t>
            </a:r>
            <a:endParaRPr lang="en-US" b="1" dirty="0"/>
          </a:p>
        </p:txBody>
      </p:sp>
    </p:spTree>
    <p:extLst>
      <p:ext uri="{BB962C8B-B14F-4D97-AF65-F5344CB8AC3E}">
        <p14:creationId xmlns:p14="http://schemas.microsoft.com/office/powerpoint/2010/main" val="38061541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This will happen to you…</a:t>
            </a:r>
            <a:endParaRPr lang="en-US" b="1" dirty="0"/>
          </a:p>
        </p:txBody>
      </p:sp>
      <p:pic>
        <p:nvPicPr>
          <p:cNvPr id="4" name="Content Placeholder 3" descr="Houser email.pdf"/>
          <p:cNvPicPr>
            <a:picLocks noGrp="1" noChangeAspect="1"/>
          </p:cNvPicPr>
          <p:nvPr>
            <p:ph idx="1"/>
          </p:nvPr>
        </p:nvPicPr>
        <p:blipFill rotWithShape="1">
          <a:blip r:embed="rId2">
            <a:extLst>
              <a:ext uri="{28A0092B-C50C-407E-A947-70E740481C1C}">
                <a14:useLocalDpi xmlns:a14="http://schemas.microsoft.com/office/drawing/2010/main" val="0"/>
              </a:ext>
            </a:extLst>
          </a:blip>
          <a:srcRect l="445" t="1943" r="356" b="68484"/>
          <a:stretch/>
        </p:blipFill>
        <p:spPr>
          <a:xfrm>
            <a:off x="405368" y="1693487"/>
            <a:ext cx="8333265" cy="3598660"/>
          </a:xfrm>
          <a:prstGeom prst="rect">
            <a:avLst/>
          </a:prstGeom>
          <a:noFill/>
          <a:ln>
            <a:noFill/>
          </a:ln>
        </p:spPr>
      </p:pic>
    </p:spTree>
    <p:extLst>
      <p:ext uri="{BB962C8B-B14F-4D97-AF65-F5344CB8AC3E}">
        <p14:creationId xmlns:p14="http://schemas.microsoft.com/office/powerpoint/2010/main" val="22501382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Handover to Melinda</a:t>
            </a:r>
            <a:endParaRPr lang="en-US" b="1" dirty="0"/>
          </a:p>
        </p:txBody>
      </p:sp>
    </p:spTree>
    <p:extLst>
      <p:ext uri="{BB962C8B-B14F-4D97-AF65-F5344CB8AC3E}">
        <p14:creationId xmlns:p14="http://schemas.microsoft.com/office/powerpoint/2010/main" val="2538105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Applications to Nursing</a:t>
            </a:r>
            <a:endParaRPr lang="en-US" b="1" dirty="0"/>
          </a:p>
        </p:txBody>
      </p:sp>
      <p:pic>
        <p:nvPicPr>
          <p:cNvPr id="4" name="Content Placeholder 3" descr="Florence_Nightingale_three_quarter_length.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69" t="-151" r="-1090" b="151"/>
          <a:stretch/>
        </p:blipFill>
        <p:spPr>
          <a:xfrm>
            <a:off x="348396" y="1593364"/>
            <a:ext cx="3439130" cy="4525963"/>
          </a:xfrm>
        </p:spPr>
      </p:pic>
      <p:pic>
        <p:nvPicPr>
          <p:cNvPr id="5" name="Picture 4" descr="Coxcom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977" y="1230896"/>
            <a:ext cx="3210823" cy="2131986"/>
          </a:xfrm>
          <a:prstGeom prst="rect">
            <a:avLst/>
          </a:prstGeom>
        </p:spPr>
      </p:pic>
      <p:pic>
        <p:nvPicPr>
          <p:cNvPr id="7" name="Picture 6" descr="nightingale--titlepag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511" y="3470989"/>
            <a:ext cx="2242289" cy="3387011"/>
          </a:xfrm>
          <a:prstGeom prst="rect">
            <a:avLst/>
          </a:prstGeom>
        </p:spPr>
      </p:pic>
      <p:sp>
        <p:nvSpPr>
          <p:cNvPr id="8" name="TextBox 7"/>
          <p:cNvSpPr txBox="1"/>
          <p:nvPr/>
        </p:nvSpPr>
        <p:spPr>
          <a:xfrm>
            <a:off x="3787526" y="3899592"/>
            <a:ext cx="2719427" cy="646331"/>
          </a:xfrm>
          <a:prstGeom prst="rect">
            <a:avLst/>
          </a:prstGeom>
          <a:noFill/>
        </p:spPr>
        <p:txBody>
          <a:bodyPr wrap="none" rtlCol="0">
            <a:spAutoFit/>
          </a:bodyPr>
          <a:lstStyle/>
          <a:p>
            <a:r>
              <a:rPr lang="en-US" b="1" dirty="0" smtClean="0"/>
              <a:t>Florence Nightingale:</a:t>
            </a:r>
          </a:p>
          <a:p>
            <a:r>
              <a:rPr lang="en-US" b="1" dirty="0" smtClean="0"/>
              <a:t>A most famous statistician</a:t>
            </a:r>
            <a:endParaRPr lang="en-US" b="1" dirty="0"/>
          </a:p>
        </p:txBody>
      </p:sp>
    </p:spTree>
    <p:extLst>
      <p:ext uri="{BB962C8B-B14F-4D97-AF65-F5344CB8AC3E}">
        <p14:creationId xmlns:p14="http://schemas.microsoft.com/office/powerpoint/2010/main" val="1238231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Frame of Reference</a:t>
            </a:r>
            <a:endParaRPr lang="en-US" b="1" dirty="0"/>
          </a:p>
        </p:txBody>
      </p:sp>
      <p:pic>
        <p:nvPicPr>
          <p:cNvPr id="4" name="Content Placeholder 3" descr="ibm-punchcard.gif"/>
          <p:cNvPicPr>
            <a:picLocks noGrp="1" noChangeAspect="1"/>
          </p:cNvPicPr>
          <p:nvPr>
            <p:ph idx="1"/>
          </p:nvPr>
        </p:nvPicPr>
        <p:blipFill rotWithShape="1">
          <a:blip r:embed="rId2">
            <a:extLst>
              <a:ext uri="{28A0092B-C50C-407E-A947-70E740481C1C}">
                <a14:useLocalDpi xmlns:a14="http://schemas.microsoft.com/office/drawing/2010/main" val="0"/>
              </a:ext>
            </a:extLst>
          </a:blip>
          <a:srcRect l="2161" t="4147" r="1794" b="2894"/>
          <a:stretch/>
        </p:blipFill>
        <p:spPr>
          <a:xfrm>
            <a:off x="3169268" y="4105767"/>
            <a:ext cx="5878736" cy="2605794"/>
          </a:xfrm>
        </p:spPr>
      </p:pic>
      <p:pic>
        <p:nvPicPr>
          <p:cNvPr id="5" name="Picture 4" descr="early-1900s-burroughs-adding-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33" y="1281362"/>
            <a:ext cx="4027475" cy="2737191"/>
          </a:xfrm>
          <a:prstGeom prst="rect">
            <a:avLst/>
          </a:prstGeom>
        </p:spPr>
      </p:pic>
      <p:pic>
        <p:nvPicPr>
          <p:cNvPr id="6" name="Picture 5" descr="Anita_MK10_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238" y="1281362"/>
            <a:ext cx="3070005" cy="2824405"/>
          </a:xfrm>
          <a:prstGeom prst="rect">
            <a:avLst/>
          </a:prstGeom>
        </p:spPr>
      </p:pic>
      <p:pic>
        <p:nvPicPr>
          <p:cNvPr id="7" name="Picture 6" descr="early calculato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71" y="4186084"/>
            <a:ext cx="2750082" cy="2262787"/>
          </a:xfrm>
          <a:prstGeom prst="rect">
            <a:avLst/>
          </a:prstGeom>
        </p:spPr>
      </p:pic>
    </p:spTree>
    <p:extLst>
      <p:ext uri="{BB962C8B-B14F-4D97-AF65-F5344CB8AC3E}">
        <p14:creationId xmlns:p14="http://schemas.microsoft.com/office/powerpoint/2010/main" val="2836498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Difference Today</a:t>
            </a:r>
            <a:endParaRPr lang="en-US" b="1" dirty="0"/>
          </a:p>
        </p:txBody>
      </p:sp>
      <p:sp>
        <p:nvSpPr>
          <p:cNvPr id="3" name="Content Placeholder 2"/>
          <p:cNvSpPr>
            <a:spLocks noGrp="1"/>
          </p:cNvSpPr>
          <p:nvPr>
            <p:ph idx="1"/>
          </p:nvPr>
        </p:nvSpPr>
        <p:spPr/>
        <p:txBody>
          <a:bodyPr/>
          <a:lstStyle/>
          <a:p>
            <a:r>
              <a:rPr lang="en-US" b="1" dirty="0" smtClean="0"/>
              <a:t>Used to have to exert considerable effort to obtain the data</a:t>
            </a:r>
          </a:p>
          <a:p>
            <a:r>
              <a:rPr lang="en-US" b="1" dirty="0" smtClean="0"/>
              <a:t>Now data are ubiquitous 	</a:t>
            </a:r>
          </a:p>
          <a:p>
            <a:pPr lvl="1"/>
            <a:r>
              <a:rPr lang="en-US" b="1" dirty="0" smtClean="0"/>
              <a:t>Administrative records</a:t>
            </a:r>
          </a:p>
          <a:p>
            <a:pPr lvl="1"/>
            <a:r>
              <a:rPr lang="en-US" b="1" dirty="0" smtClean="0"/>
              <a:t>Clinical records</a:t>
            </a:r>
          </a:p>
          <a:p>
            <a:pPr lvl="1"/>
            <a:r>
              <a:rPr lang="en-US" b="1" dirty="0" smtClean="0"/>
              <a:t>Digital traces</a:t>
            </a:r>
          </a:p>
          <a:p>
            <a:pPr lvl="1"/>
            <a:r>
              <a:rPr lang="en-US" b="1" dirty="0" smtClean="0"/>
              <a:t>Etc.</a:t>
            </a:r>
          </a:p>
          <a:p>
            <a:pPr lvl="1"/>
            <a:endParaRPr lang="en-US" b="1" dirty="0"/>
          </a:p>
        </p:txBody>
      </p:sp>
    </p:spTree>
    <p:extLst>
      <p:ext uri="{BB962C8B-B14F-4D97-AF65-F5344CB8AC3E}">
        <p14:creationId xmlns:p14="http://schemas.microsoft.com/office/powerpoint/2010/main" val="1513830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 of Big Data</a:t>
            </a:r>
            <a:endParaRPr lang="en-US" b="1" dirty="0"/>
          </a:p>
        </p:txBody>
      </p:sp>
      <p:sp>
        <p:nvSpPr>
          <p:cNvPr id="3" name="Content Placeholder 2"/>
          <p:cNvSpPr>
            <a:spLocks noGrp="1"/>
          </p:cNvSpPr>
          <p:nvPr>
            <p:ph idx="1"/>
          </p:nvPr>
        </p:nvSpPr>
        <p:spPr/>
        <p:txBody>
          <a:bodyPr/>
          <a:lstStyle/>
          <a:p>
            <a:r>
              <a:rPr lang="en-US" b="1" dirty="0" smtClean="0"/>
              <a:t>“Ever expanding trove of digital data”</a:t>
            </a:r>
          </a:p>
          <a:p>
            <a:r>
              <a:rPr lang="en-US" b="1" dirty="0" smtClean="0"/>
              <a:t>Elements</a:t>
            </a:r>
          </a:p>
          <a:p>
            <a:pPr lvl="1"/>
            <a:r>
              <a:rPr lang="en-US" b="1" dirty="0" smtClean="0"/>
              <a:t>Electronic health record (EHR)</a:t>
            </a:r>
          </a:p>
          <a:p>
            <a:pPr lvl="1"/>
            <a:r>
              <a:rPr lang="en-US" b="1" dirty="0" smtClean="0"/>
              <a:t>Patient generated health data (PGHD)</a:t>
            </a:r>
          </a:p>
          <a:p>
            <a:pPr lvl="1"/>
            <a:r>
              <a:rPr lang="en-US" b="1" dirty="0" smtClean="0"/>
              <a:t>Imaging</a:t>
            </a:r>
          </a:p>
          <a:p>
            <a:pPr lvl="1"/>
            <a:r>
              <a:rPr lang="en-US" b="1" dirty="0" smtClean="0"/>
              <a:t>Sequencing</a:t>
            </a:r>
          </a:p>
          <a:p>
            <a:pPr lvl="1"/>
            <a:r>
              <a:rPr lang="en-US" b="1" dirty="0" smtClean="0"/>
              <a:t>Etc.</a:t>
            </a:r>
            <a:endParaRPr lang="en-US" b="1" dirty="0"/>
          </a:p>
        </p:txBody>
      </p:sp>
    </p:spTree>
    <p:extLst>
      <p:ext uri="{BB962C8B-B14F-4D97-AF65-F5344CB8AC3E}">
        <p14:creationId xmlns:p14="http://schemas.microsoft.com/office/powerpoint/2010/main" val="2260939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 of Analytics</a:t>
            </a:r>
            <a:endParaRPr lang="en-US" b="1" dirty="0"/>
          </a:p>
        </p:txBody>
      </p:sp>
      <p:sp>
        <p:nvSpPr>
          <p:cNvPr id="3" name="Content Placeholder 2"/>
          <p:cNvSpPr>
            <a:spLocks noGrp="1"/>
          </p:cNvSpPr>
          <p:nvPr>
            <p:ph idx="1"/>
          </p:nvPr>
        </p:nvSpPr>
        <p:spPr/>
        <p:txBody>
          <a:bodyPr>
            <a:normAutofit fontScale="92500" lnSpcReduction="10000"/>
          </a:bodyPr>
          <a:lstStyle/>
          <a:p>
            <a:r>
              <a:rPr lang="en-US" b="1" dirty="0" smtClean="0"/>
              <a:t>“Extensive use of data, statistical and quantitative analysis, explanatory and predictive models, and fact-based management to drive decisions.”</a:t>
            </a:r>
          </a:p>
          <a:p>
            <a:r>
              <a:rPr lang="en-US" b="1" dirty="0" smtClean="0"/>
              <a:t>“An understanding of the relationships within and among various pieces of data.”</a:t>
            </a:r>
          </a:p>
          <a:p>
            <a:r>
              <a:rPr lang="en-US" b="1" dirty="0" smtClean="0"/>
              <a:t>“Extract new insights or create new forms of values from existing data in ways that change markets, organizations, and the relationships between citizens and governments.”</a:t>
            </a:r>
            <a:endParaRPr lang="en-US" b="1" dirty="0"/>
          </a:p>
        </p:txBody>
      </p:sp>
    </p:spTree>
    <p:extLst>
      <p:ext uri="{BB962C8B-B14F-4D97-AF65-F5344CB8AC3E}">
        <p14:creationId xmlns:p14="http://schemas.microsoft.com/office/powerpoint/2010/main" val="2137926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3504" y="1055689"/>
            <a:ext cx="3111103" cy="564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3319" y="4044951"/>
            <a:ext cx="2413397" cy="925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87341" y="4044951"/>
            <a:ext cx="2662238" cy="101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59746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xit" presetSubtype="0" fill="hold" nodeType="clickEffect">
                                  <p:stCondLst>
                                    <p:cond delay="0"/>
                                  </p:stCondLst>
                                  <p:childTnLst>
                                    <p:anim calcmode="lin" valueType="num">
                                      <p:cBhvr>
                                        <p:cTn id="10" dur="1000"/>
                                        <p:tgtEl>
                                          <p:spTgt spid="11"/>
                                        </p:tgtEl>
                                        <p:attrNameLst>
                                          <p:attrName>ppt_w</p:attrName>
                                        </p:attrNameLst>
                                      </p:cBhvr>
                                      <p:tavLst>
                                        <p:tav tm="0">
                                          <p:val>
                                            <p:strVal val="ppt_w"/>
                                          </p:val>
                                        </p:tav>
                                        <p:tav tm="100000">
                                          <p:val>
                                            <p:fltVal val="0"/>
                                          </p:val>
                                        </p:tav>
                                      </p:tavLst>
                                    </p:anim>
                                    <p:anim calcmode="lin" valueType="num">
                                      <p:cBhvr>
                                        <p:cTn id="11" dur="1000"/>
                                        <p:tgtEl>
                                          <p:spTgt spid="11"/>
                                        </p:tgtEl>
                                        <p:attrNameLst>
                                          <p:attrName>ppt_h</p:attrName>
                                        </p:attrNameLst>
                                      </p:cBhvr>
                                      <p:tavLst>
                                        <p:tav tm="0">
                                          <p:val>
                                            <p:strVal val="ppt_h"/>
                                          </p:val>
                                        </p:tav>
                                        <p:tav tm="100000">
                                          <p:val>
                                            <p:fltVal val="0"/>
                                          </p:val>
                                        </p:tav>
                                      </p:tavLst>
                                    </p:anim>
                                    <p:anim calcmode="lin" valueType="num">
                                      <p:cBhvr>
                                        <p:cTn id="12" dur="1000"/>
                                        <p:tgtEl>
                                          <p:spTgt spid="11"/>
                                        </p:tgtEl>
                                        <p:attrNameLst>
                                          <p:attrName>style.rotation</p:attrName>
                                        </p:attrNameLst>
                                      </p:cBhvr>
                                      <p:tavLst>
                                        <p:tav tm="0">
                                          <p:val>
                                            <p:fltVal val="0"/>
                                          </p:val>
                                        </p:tav>
                                        <p:tav tm="100000">
                                          <p:val>
                                            <p:fltVal val="90"/>
                                          </p:val>
                                        </p:tav>
                                      </p:tavLst>
                                    </p:anim>
                                    <p:animEffect transition="out" filter="fade">
                                      <p:cBhvr>
                                        <p:cTn id="13" dur="1000"/>
                                        <p:tgtEl>
                                          <p:spTgt spid="11"/>
                                        </p:tgtEl>
                                      </p:cBhvr>
                                    </p:animEffect>
                                    <p:set>
                                      <p:cBhvr>
                                        <p:cTn id="14" dur="1" fill="hold">
                                          <p:stCondLst>
                                            <p:cond delay="999"/>
                                          </p:stCondLst>
                                        </p:cTn>
                                        <p:tgtEl>
                                          <p:spTgt spid="11"/>
                                        </p:tgtEl>
                                        <p:attrNameLst>
                                          <p:attrName>style.visibility</p:attrName>
                                        </p:attrNameLst>
                                      </p:cBhvr>
                                      <p:to>
                                        <p:strVal val="hidden"/>
                                      </p:to>
                                    </p:set>
                                  </p:childTnLst>
                                </p:cTn>
                              </p:par>
                              <p:par>
                                <p:cTn id="15" presetID="3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90"/>
                                          </p:val>
                                        </p:tav>
                                        <p:tav tm="100000">
                                          <p:val>
                                            <p:fltVal val="0"/>
                                          </p:val>
                                        </p:tav>
                                      </p:tavLst>
                                    </p:anim>
                                    <p:animEffect transition="in" filter="fade">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Is Theory Dead?</a:t>
            </a:r>
            <a:endParaRPr lang="en-US" b="1" dirty="0"/>
          </a:p>
        </p:txBody>
      </p:sp>
      <p:pic>
        <p:nvPicPr>
          <p:cNvPr id="4" name="Content Placeholder 3"/>
          <p:cNvPicPr>
            <a:picLocks noGrp="1" noChangeAspect="1"/>
          </p:cNvPicPr>
          <p:nvPr>
            <p:ph idx="1"/>
          </p:nvPr>
        </p:nvPicPr>
        <p:blipFill>
          <a:blip r:embed="rId3"/>
          <a:srcRect t="12457" b="12457"/>
          <a:stretch>
            <a:fillRect/>
          </a:stretch>
        </p:blipFill>
        <p:spPr/>
      </p:pic>
      <p:pic>
        <p:nvPicPr>
          <p:cNvPr id="5" name="Picture 4"/>
          <p:cNvPicPr>
            <a:picLocks noChangeAspect="1"/>
          </p:cNvPicPr>
          <p:nvPr/>
        </p:nvPicPr>
        <p:blipFill>
          <a:blip r:embed="rId3"/>
          <a:stretch>
            <a:fillRect/>
          </a:stretch>
        </p:blipFill>
        <p:spPr>
          <a:xfrm>
            <a:off x="774700" y="647700"/>
            <a:ext cx="7594600" cy="5562600"/>
          </a:xfrm>
          <a:prstGeom prst="rect">
            <a:avLst/>
          </a:prstGeom>
        </p:spPr>
      </p:pic>
      <p:pic>
        <p:nvPicPr>
          <p:cNvPr id="6" name="Picture 5"/>
          <p:cNvPicPr>
            <a:picLocks noChangeAspect="1"/>
          </p:cNvPicPr>
          <p:nvPr/>
        </p:nvPicPr>
        <p:blipFill>
          <a:blip r:embed="rId3"/>
          <a:stretch>
            <a:fillRect/>
          </a:stretch>
        </p:blipFill>
        <p:spPr>
          <a:xfrm>
            <a:off x="774700" y="647700"/>
            <a:ext cx="7594600" cy="5562600"/>
          </a:xfrm>
          <a:prstGeom prst="rect">
            <a:avLst/>
          </a:prstGeom>
        </p:spPr>
      </p:pic>
      <p:pic>
        <p:nvPicPr>
          <p:cNvPr id="7" name="Picture 6"/>
          <p:cNvPicPr>
            <a:picLocks noChangeAspect="1"/>
          </p:cNvPicPr>
          <p:nvPr/>
        </p:nvPicPr>
        <p:blipFill>
          <a:blip r:embed="rId3"/>
          <a:stretch>
            <a:fillRect/>
          </a:stretch>
        </p:blipFill>
        <p:spPr>
          <a:xfrm>
            <a:off x="774700" y="647700"/>
            <a:ext cx="7594600" cy="5562600"/>
          </a:xfrm>
          <a:prstGeom prst="rect">
            <a:avLst/>
          </a:prstGeom>
        </p:spPr>
      </p:pic>
      <p:pic>
        <p:nvPicPr>
          <p:cNvPr id="8" name="Picture 7"/>
          <p:cNvPicPr>
            <a:picLocks noChangeAspect="1"/>
          </p:cNvPicPr>
          <p:nvPr/>
        </p:nvPicPr>
        <p:blipFill>
          <a:blip r:embed="rId3"/>
          <a:stretch>
            <a:fillRect/>
          </a:stretch>
        </p:blipFill>
        <p:spPr>
          <a:xfrm>
            <a:off x="774700" y="647700"/>
            <a:ext cx="7594600" cy="5562600"/>
          </a:xfrm>
          <a:prstGeom prst="rect">
            <a:avLst/>
          </a:prstGeom>
        </p:spPr>
      </p:pic>
      <p:pic>
        <p:nvPicPr>
          <p:cNvPr id="9" name="Picture 8"/>
          <p:cNvPicPr>
            <a:picLocks noChangeAspect="1"/>
          </p:cNvPicPr>
          <p:nvPr/>
        </p:nvPicPr>
        <p:blipFill>
          <a:blip r:embed="rId3"/>
          <a:stretch>
            <a:fillRect/>
          </a:stretch>
        </p:blipFill>
        <p:spPr>
          <a:xfrm>
            <a:off x="774700" y="647700"/>
            <a:ext cx="7594600" cy="5562600"/>
          </a:xfrm>
          <a:prstGeom prst="rect">
            <a:avLst/>
          </a:prstGeom>
        </p:spPr>
      </p:pic>
    </p:spTree>
    <p:extLst>
      <p:ext uri="{BB962C8B-B14F-4D97-AF65-F5344CB8AC3E}">
        <p14:creationId xmlns:p14="http://schemas.microsoft.com/office/powerpoint/2010/main" val="16296174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Is Theory Dead?</a:t>
            </a:r>
            <a:br>
              <a:rPr lang="en-US" b="1" dirty="0" smtClean="0"/>
            </a:br>
            <a:r>
              <a:rPr lang="en-US" b="1" dirty="0" smtClean="0"/>
              <a:t>Lessons from Digital Epidemiology</a:t>
            </a:r>
            <a:endParaRPr lang="en-US" b="1" dirty="0"/>
          </a:p>
        </p:txBody>
      </p:sp>
    </p:spTree>
    <p:extLst>
      <p:ext uri="{BB962C8B-B14F-4D97-AF65-F5344CB8AC3E}">
        <p14:creationId xmlns:p14="http://schemas.microsoft.com/office/powerpoint/2010/main" val="39176564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Google Flu Trends</a:t>
            </a:r>
            <a:endParaRPr lang="en-US" b="1" dirty="0"/>
          </a:p>
        </p:txBody>
      </p:sp>
      <p:pic>
        <p:nvPicPr>
          <p:cNvPr id="4" name="Content Placeholder 3" descr="Google glu trends.tiff"/>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t="10413" r="3391" b="10413"/>
          <a:stretch/>
        </p:blipFill>
        <p:spPr>
          <a:xfrm>
            <a:off x="596714" y="1600200"/>
            <a:ext cx="7950573" cy="4525963"/>
          </a:xfrm>
        </p:spPr>
      </p:pic>
    </p:spTree>
    <p:extLst>
      <p:ext uri="{BB962C8B-B14F-4D97-AF65-F5344CB8AC3E}">
        <p14:creationId xmlns:p14="http://schemas.microsoft.com/office/powerpoint/2010/main" val="29031689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Session 1</a:t>
            </a:r>
            <a:endParaRPr lang="en-US" b="1" dirty="0"/>
          </a:p>
        </p:txBody>
      </p:sp>
      <p:sp>
        <p:nvSpPr>
          <p:cNvPr id="3" name="Content Placeholder 2"/>
          <p:cNvSpPr>
            <a:spLocks noGrp="1"/>
          </p:cNvSpPr>
          <p:nvPr>
            <p:ph idx="1"/>
          </p:nvPr>
        </p:nvSpPr>
        <p:spPr/>
        <p:txBody>
          <a:bodyPr/>
          <a:lstStyle/>
          <a:p>
            <a:r>
              <a:rPr lang="en-US" b="1" dirty="0" smtClean="0"/>
              <a:t>Motivate</a:t>
            </a:r>
          </a:p>
          <a:p>
            <a:r>
              <a:rPr lang="en-US" b="1" dirty="0" smtClean="0"/>
              <a:t>Details – what we will do in this class</a:t>
            </a:r>
          </a:p>
          <a:p>
            <a:r>
              <a:rPr lang="en-US" b="1" dirty="0" smtClean="0"/>
              <a:t>Some work in R</a:t>
            </a:r>
          </a:p>
          <a:p>
            <a:pPr marL="0" indent="0">
              <a:buNone/>
            </a:pPr>
            <a:endParaRPr lang="en-US" b="1" dirty="0" smtClean="0"/>
          </a:p>
          <a:p>
            <a:pPr marL="0" indent="0">
              <a:buNone/>
            </a:pPr>
            <a:endParaRPr lang="en-US" b="1" dirty="0"/>
          </a:p>
        </p:txBody>
      </p:sp>
    </p:spTree>
    <p:extLst>
      <p:ext uri="{BB962C8B-B14F-4D97-AF65-F5344CB8AC3E}">
        <p14:creationId xmlns:p14="http://schemas.microsoft.com/office/powerpoint/2010/main" val="192418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Improved model</a:t>
            </a:r>
            <a:endParaRPr lang="en-US" b="1" dirty="0"/>
          </a:p>
        </p:txBody>
      </p:sp>
      <p:pic>
        <p:nvPicPr>
          <p:cNvPr id="7" name="Content Placeholder 6" descr="UCSD flu network.tiff"/>
          <p:cNvPicPr>
            <a:picLocks noGrp="1" noChangeAspect="1"/>
          </p:cNvPicPr>
          <p:nvPr>
            <p:ph sz="half" idx="1"/>
          </p:nvPr>
        </p:nvPicPr>
        <p:blipFill rotWithShape="1">
          <a:blip r:embed="rId3" cstate="print">
            <a:extLst>
              <a:ext uri="{28A0092B-C50C-407E-A947-70E740481C1C}">
                <a14:useLocalDpi xmlns:a14="http://schemas.microsoft.com/office/drawing/2010/main" val="0"/>
              </a:ext>
            </a:extLst>
          </a:blip>
          <a:srcRect l="11179" t="21960" r="12647" b="7397"/>
          <a:stretch/>
        </p:blipFill>
        <p:spPr>
          <a:xfrm>
            <a:off x="218951" y="1270051"/>
            <a:ext cx="3790115" cy="2441563"/>
          </a:xfrm>
        </p:spPr>
      </p:pic>
      <p:pic>
        <p:nvPicPr>
          <p:cNvPr id="8" name="Content Placeholder 7" descr="UCSD improvement.tiff"/>
          <p:cNvPicPr>
            <a:picLocks noGrp="1" noChangeAspect="1"/>
          </p:cNvPicPr>
          <p:nvPr>
            <p:ph sz="half" idx="2"/>
          </p:nvPr>
        </p:nvPicPr>
        <p:blipFill rotWithShape="1">
          <a:blip r:embed="rId4" cstate="print">
            <a:extLst>
              <a:ext uri="{28A0092B-C50C-407E-A947-70E740481C1C}">
                <a14:useLocalDpi xmlns:a14="http://schemas.microsoft.com/office/drawing/2010/main" val="0"/>
              </a:ext>
            </a:extLst>
          </a:blip>
          <a:srcRect l="11498" t="14155" r="13956" b="1933"/>
          <a:stretch/>
        </p:blipFill>
        <p:spPr>
          <a:xfrm>
            <a:off x="4174352" y="2124050"/>
            <a:ext cx="4942978" cy="3864896"/>
          </a:xfrm>
        </p:spPr>
      </p:pic>
    </p:spTree>
    <p:extLst>
      <p:ext uri="{BB962C8B-B14F-4D97-AF65-F5344CB8AC3E}">
        <p14:creationId xmlns:p14="http://schemas.microsoft.com/office/powerpoint/2010/main" val="966101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Another model for H1N1 influenza</a:t>
            </a:r>
            <a:endParaRPr lang="en-US" b="1" dirty="0"/>
          </a:p>
        </p:txBody>
      </p:sp>
      <p:pic>
        <p:nvPicPr>
          <p:cNvPr id="4" name="Content Placeholder 3" descr="Vespignani h1n1.tiff"/>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500" t="17138" r="4068" b="2064"/>
          <a:stretch/>
        </p:blipFill>
        <p:spPr>
          <a:xfrm>
            <a:off x="2715010" y="2375871"/>
            <a:ext cx="4849796" cy="3656870"/>
          </a:xfrm>
        </p:spPr>
      </p:pic>
    </p:spTree>
    <p:extLst>
      <p:ext uri="{BB962C8B-B14F-4D97-AF65-F5344CB8AC3E}">
        <p14:creationId xmlns:p14="http://schemas.microsoft.com/office/powerpoint/2010/main" val="10748223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Ebola</a:t>
            </a:r>
            <a:endParaRPr lang="en-US" b="1" dirty="0"/>
          </a:p>
        </p:txBody>
      </p:sp>
      <p:pic>
        <p:nvPicPr>
          <p:cNvPr id="4" name="Content Placeholder 3" descr="Vespignani Ebola.tiff"/>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4362" t="10848" r="36832" b="12708"/>
          <a:stretch/>
        </p:blipFill>
        <p:spPr>
          <a:xfrm>
            <a:off x="2656167" y="1699104"/>
            <a:ext cx="3831667" cy="3459793"/>
          </a:xfrm>
        </p:spPr>
      </p:pic>
    </p:spTree>
    <p:extLst>
      <p:ext uri="{BB962C8B-B14F-4D97-AF65-F5344CB8AC3E}">
        <p14:creationId xmlns:p14="http://schemas.microsoft.com/office/powerpoint/2010/main" val="3881753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to do?</a:t>
            </a:r>
            <a:endParaRPr lang="en-US" b="1" dirty="0"/>
          </a:p>
        </p:txBody>
      </p:sp>
      <p:sp>
        <p:nvSpPr>
          <p:cNvPr id="3" name="Content Placeholder 2"/>
          <p:cNvSpPr>
            <a:spLocks noGrp="1"/>
          </p:cNvSpPr>
          <p:nvPr>
            <p:ph idx="1"/>
          </p:nvPr>
        </p:nvSpPr>
        <p:spPr/>
        <p:txBody>
          <a:bodyPr/>
          <a:lstStyle/>
          <a:p>
            <a:r>
              <a:rPr lang="en-US" b="1" dirty="0" smtClean="0"/>
              <a:t>Transparency and replicability</a:t>
            </a:r>
          </a:p>
          <a:p>
            <a:r>
              <a:rPr lang="en-US" b="1" dirty="0" smtClean="0"/>
              <a:t>Use to understand the unknown</a:t>
            </a:r>
          </a:p>
          <a:p>
            <a:r>
              <a:rPr lang="en-US" b="1" dirty="0" smtClean="0"/>
              <a:t>Understand underlying algorithms</a:t>
            </a:r>
          </a:p>
          <a:p>
            <a:r>
              <a:rPr lang="en-US" b="1" dirty="0" smtClean="0"/>
              <a:t>It’s not just about the size of the data</a:t>
            </a:r>
          </a:p>
        </p:txBody>
      </p:sp>
    </p:spTree>
    <p:extLst>
      <p:ext uri="{BB962C8B-B14F-4D97-AF65-F5344CB8AC3E}">
        <p14:creationId xmlns:p14="http://schemas.microsoft.com/office/powerpoint/2010/main" val="1013599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to do?		</a:t>
            </a:r>
            <a:endParaRPr lang="en-US"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b="1" dirty="0"/>
              <a:t>C</a:t>
            </a:r>
            <a:r>
              <a:rPr lang="en-US" b="1" dirty="0" smtClean="0"/>
              <a:t>ritical </a:t>
            </a:r>
            <a:r>
              <a:rPr lang="en-US" b="1" dirty="0"/>
              <a:t>change </a:t>
            </a:r>
            <a:r>
              <a:rPr lang="en-US" b="1" dirty="0" smtClean="0"/>
              <a:t>= innovative analytics </a:t>
            </a:r>
          </a:p>
          <a:p>
            <a:pPr marL="742950" lvl="2" indent="-342900"/>
            <a:r>
              <a:rPr lang="en-US" sz="2800" b="1" dirty="0" smtClean="0"/>
              <a:t>using </a:t>
            </a:r>
            <a:r>
              <a:rPr lang="en-US" sz="2800" b="1" dirty="0"/>
              <a:t>data from all traditional and new </a:t>
            </a:r>
            <a:r>
              <a:rPr lang="en-US" sz="2800" b="1" dirty="0" smtClean="0"/>
              <a:t>sources </a:t>
            </a:r>
          </a:p>
          <a:p>
            <a:pPr marL="742950" lvl="2" indent="-342900"/>
            <a:r>
              <a:rPr lang="en-US" sz="2800" b="1" dirty="0" smtClean="0"/>
              <a:t>providing </a:t>
            </a:r>
            <a:r>
              <a:rPr lang="en-US" sz="2800" b="1" dirty="0"/>
              <a:t>a deeper, clearer understanding of our </a:t>
            </a:r>
            <a:r>
              <a:rPr lang="en-US" sz="2800" b="1" dirty="0" smtClean="0"/>
              <a:t>world</a:t>
            </a:r>
            <a:endParaRPr lang="en-US" sz="2800" b="1" dirty="0"/>
          </a:p>
          <a:p>
            <a:r>
              <a:rPr lang="en-US" sz="2800" b="1" dirty="0" smtClean="0"/>
              <a:t>A theory-guided data science paradigm</a:t>
            </a:r>
          </a:p>
          <a:p>
            <a:pPr lvl="1"/>
            <a:r>
              <a:rPr lang="en-US" b="1" dirty="0" smtClean="0"/>
              <a:t>big data techniques </a:t>
            </a:r>
          </a:p>
          <a:p>
            <a:pPr lvl="1"/>
            <a:r>
              <a:rPr lang="en-US" b="1" dirty="0" smtClean="0"/>
              <a:t>results-interpretation process</a:t>
            </a:r>
            <a:endParaRPr lang="en-US" b="1" dirty="0"/>
          </a:p>
        </p:txBody>
      </p:sp>
    </p:spTree>
    <p:extLst>
      <p:ext uri="{BB962C8B-B14F-4D97-AF65-F5344CB8AC3E}">
        <p14:creationId xmlns:p14="http://schemas.microsoft.com/office/powerpoint/2010/main" val="2448711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Origin of the Term “Big Data”</a:t>
            </a:r>
            <a:endParaRPr lang="en-US" b="1" dirty="0"/>
          </a:p>
        </p:txBody>
      </p:sp>
      <p:pic>
        <p:nvPicPr>
          <p:cNvPr id="4" name="Content Placeholder 3" descr="First Use Big Data.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3676" t="16144" r="3866" b="58662"/>
          <a:stretch/>
        </p:blipFill>
        <p:spPr>
          <a:xfrm>
            <a:off x="759756" y="1927837"/>
            <a:ext cx="7608896" cy="1440209"/>
          </a:xfrm>
        </p:spPr>
      </p:pic>
      <p:pic>
        <p:nvPicPr>
          <p:cNvPr id="5" name="Picture 4" descr="First Use Big Data.tiff"/>
          <p:cNvPicPr>
            <a:picLocks noChangeAspect="1"/>
          </p:cNvPicPr>
          <p:nvPr/>
        </p:nvPicPr>
        <p:blipFill rotWithShape="1">
          <a:blip r:embed="rId3">
            <a:extLst>
              <a:ext uri="{28A0092B-C50C-407E-A947-70E740481C1C}">
                <a14:useLocalDpi xmlns:a14="http://schemas.microsoft.com/office/drawing/2010/main" val="0"/>
              </a:ext>
            </a:extLst>
          </a:blip>
          <a:srcRect l="50721" t="39587" r="7487" b="12386"/>
          <a:stretch/>
        </p:blipFill>
        <p:spPr>
          <a:xfrm>
            <a:off x="4377101" y="3640212"/>
            <a:ext cx="3821457" cy="3050520"/>
          </a:xfrm>
          <a:prstGeom prst="rect">
            <a:avLst/>
          </a:prstGeom>
        </p:spPr>
      </p:pic>
      <p:sp>
        <p:nvSpPr>
          <p:cNvPr id="6" name="TextBox 5"/>
          <p:cNvSpPr txBox="1"/>
          <p:nvPr/>
        </p:nvSpPr>
        <p:spPr>
          <a:xfrm>
            <a:off x="215453" y="4241243"/>
            <a:ext cx="3980213" cy="646331"/>
          </a:xfrm>
          <a:prstGeom prst="rect">
            <a:avLst/>
          </a:prstGeom>
          <a:noFill/>
        </p:spPr>
        <p:txBody>
          <a:bodyPr wrap="square" rtlCol="0">
            <a:spAutoFit/>
          </a:bodyPr>
          <a:lstStyle/>
          <a:p>
            <a:r>
              <a:rPr lang="en-US" dirty="0"/>
              <a:t>Proceedings of the 8th conference on Visualization '97	</a:t>
            </a:r>
            <a:r>
              <a:rPr lang="en-US" dirty="0" smtClean="0"/>
              <a:t>Pages </a:t>
            </a:r>
            <a:r>
              <a:rPr lang="en-US" dirty="0"/>
              <a:t>235-ff.	</a:t>
            </a:r>
          </a:p>
        </p:txBody>
      </p:sp>
    </p:spTree>
    <p:extLst>
      <p:ext uri="{BB962C8B-B14F-4D97-AF65-F5344CB8AC3E}">
        <p14:creationId xmlns:p14="http://schemas.microsoft.com/office/powerpoint/2010/main" val="319222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Origin of the Term</a:t>
            </a:r>
            <a:endParaRPr lang="en-US" b="1" dirty="0"/>
          </a:p>
        </p:txBody>
      </p:sp>
      <p:pic>
        <p:nvPicPr>
          <p:cNvPr id="4" name="Content Placeholder 3" descr="Big Data 2.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12082" t="14953" r="7724" b="45966"/>
          <a:stretch/>
        </p:blipFill>
        <p:spPr>
          <a:xfrm>
            <a:off x="1451474" y="1859797"/>
            <a:ext cx="6599668" cy="2234024"/>
          </a:xfrm>
        </p:spPr>
      </p:pic>
      <p:sp>
        <p:nvSpPr>
          <p:cNvPr id="5" name="TextBox 4"/>
          <p:cNvSpPr txBox="1"/>
          <p:nvPr/>
        </p:nvSpPr>
        <p:spPr>
          <a:xfrm>
            <a:off x="1451474" y="5363926"/>
            <a:ext cx="6356277" cy="369332"/>
          </a:xfrm>
          <a:prstGeom prst="rect">
            <a:avLst/>
          </a:prstGeom>
          <a:noFill/>
        </p:spPr>
        <p:txBody>
          <a:bodyPr wrap="none" rtlCol="0">
            <a:spAutoFit/>
          </a:bodyPr>
          <a:lstStyle/>
          <a:p>
            <a:r>
              <a:rPr lang="en-US" dirty="0" smtClean="0"/>
              <a:t>It is from this paper that use of the term entered the mainstream.</a:t>
            </a:r>
          </a:p>
        </p:txBody>
      </p:sp>
    </p:spTree>
    <p:extLst>
      <p:ext uri="{BB962C8B-B14F-4D97-AF65-F5344CB8AC3E}">
        <p14:creationId xmlns:p14="http://schemas.microsoft.com/office/powerpoint/2010/main" val="3181590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Definitions of Big Data*</a:t>
            </a:r>
            <a:endParaRPr lang="en-US" b="1" dirty="0"/>
          </a:p>
        </p:txBody>
      </p:sp>
      <p:sp>
        <p:nvSpPr>
          <p:cNvPr id="3" name="Content Placeholder 2"/>
          <p:cNvSpPr>
            <a:spLocks noGrp="1"/>
          </p:cNvSpPr>
          <p:nvPr>
            <p:ph idx="1"/>
          </p:nvPr>
        </p:nvSpPr>
        <p:spPr/>
        <p:txBody>
          <a:bodyPr>
            <a:normAutofit fontScale="92500" lnSpcReduction="20000"/>
          </a:bodyPr>
          <a:lstStyle/>
          <a:p>
            <a:r>
              <a:rPr lang="en-US" b="1" dirty="0" smtClean="0"/>
              <a:t>OED: </a:t>
            </a:r>
            <a:r>
              <a:rPr lang="en-US" b="1" dirty="0"/>
              <a:t>“data of a very large size, typically to the extent that its manipulation and management present significant logistical challenges.</a:t>
            </a:r>
            <a:r>
              <a:rPr lang="en-US" b="1" dirty="0" smtClean="0"/>
              <a:t>”</a:t>
            </a:r>
          </a:p>
          <a:p>
            <a:r>
              <a:rPr lang="en-US" b="1" dirty="0" smtClean="0"/>
              <a:t>Wikipedia: </a:t>
            </a:r>
            <a:r>
              <a:rPr lang="en-US" b="1" dirty="0"/>
              <a:t>“an all-encompassing term for any collection of data sets so large and complex that it becomes difficult to process using on-hand data management tools or traditional data processing applications.</a:t>
            </a:r>
            <a:r>
              <a:rPr lang="en-US" b="1" dirty="0" smtClean="0"/>
              <a:t>”</a:t>
            </a:r>
          </a:p>
          <a:p>
            <a:r>
              <a:rPr lang="en-US" b="1" dirty="0" smtClean="0"/>
              <a:t>McKinsey: </a:t>
            </a:r>
            <a:r>
              <a:rPr lang="en-US" b="1" dirty="0"/>
              <a:t>“datasets whose size is beyond the ability of typical database software tools to capture, store, manage, and </a:t>
            </a:r>
            <a:r>
              <a:rPr lang="en-US" b="1" dirty="0" smtClean="0"/>
              <a:t>analyze.”</a:t>
            </a:r>
          </a:p>
          <a:p>
            <a:endParaRPr lang="en-US" b="1" dirty="0"/>
          </a:p>
        </p:txBody>
      </p:sp>
    </p:spTree>
    <p:extLst>
      <p:ext uri="{BB962C8B-B14F-4D97-AF65-F5344CB8AC3E}">
        <p14:creationId xmlns:p14="http://schemas.microsoft.com/office/powerpoint/2010/main" val="2699959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Definitions of Big Data*</a:t>
            </a:r>
            <a:endParaRPr lang="en-US" b="1" dirty="0"/>
          </a:p>
        </p:txBody>
      </p:sp>
      <p:sp>
        <p:nvSpPr>
          <p:cNvPr id="3" name="Content Placeholder 2"/>
          <p:cNvSpPr>
            <a:spLocks noGrp="1"/>
          </p:cNvSpPr>
          <p:nvPr>
            <p:ph idx="1"/>
          </p:nvPr>
        </p:nvSpPr>
        <p:spPr/>
        <p:txBody>
          <a:bodyPr>
            <a:normAutofit fontScale="92500" lnSpcReduction="10000"/>
          </a:bodyPr>
          <a:lstStyle/>
          <a:p>
            <a:r>
              <a:rPr lang="en-US" b="1" dirty="0" smtClean="0"/>
              <a:t>Mayer</a:t>
            </a:r>
            <a:r>
              <a:rPr lang="en-US" b="1" dirty="0"/>
              <a:t>-Schönberger </a:t>
            </a:r>
            <a:r>
              <a:rPr lang="en-US" b="1" dirty="0" smtClean="0"/>
              <a:t>and Cukier: </a:t>
            </a:r>
            <a:r>
              <a:rPr lang="en-US" b="1" dirty="0"/>
              <a:t>“The ability of society to harness information in novel ways to produce useful insights or goods and services of significant value” and “…things one can do at a large scale that cannot be done at a smaller one, to extract new insights or create new forms of value.</a:t>
            </a:r>
            <a:r>
              <a:rPr lang="en-US" b="1" dirty="0" smtClean="0"/>
              <a:t>”</a:t>
            </a:r>
          </a:p>
          <a:p>
            <a:r>
              <a:rPr lang="en-US" b="1" dirty="0" smtClean="0"/>
              <a:t>Davenport: </a:t>
            </a:r>
            <a:r>
              <a:rPr lang="en-US" b="1" dirty="0"/>
              <a:t>“The broad range of new and massive data types that have appeared over the last decade or so.”</a:t>
            </a:r>
          </a:p>
        </p:txBody>
      </p:sp>
    </p:spTree>
    <p:extLst>
      <p:ext uri="{BB962C8B-B14F-4D97-AF65-F5344CB8AC3E}">
        <p14:creationId xmlns:p14="http://schemas.microsoft.com/office/powerpoint/2010/main" val="283967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Definitions of Big Data*</a:t>
            </a:r>
            <a:endParaRPr lang="en-US" b="1" dirty="0"/>
          </a:p>
        </p:txBody>
      </p:sp>
      <p:sp>
        <p:nvSpPr>
          <p:cNvPr id="3" name="Content Placeholder 2"/>
          <p:cNvSpPr>
            <a:spLocks noGrp="1"/>
          </p:cNvSpPr>
          <p:nvPr>
            <p:ph idx="1"/>
          </p:nvPr>
        </p:nvSpPr>
        <p:spPr/>
        <p:txBody>
          <a:bodyPr>
            <a:normAutofit fontScale="92500" lnSpcReduction="20000"/>
          </a:bodyPr>
          <a:lstStyle/>
          <a:p>
            <a:r>
              <a:rPr lang="en-US" b="1" dirty="0" smtClean="0"/>
              <a:t>Press: “</a:t>
            </a:r>
            <a:r>
              <a:rPr lang="en-US" b="1" dirty="0"/>
              <a:t>The new tools helping us find relevant data and analyze its implications.</a:t>
            </a:r>
            <a:r>
              <a:rPr lang="en-US" b="1" dirty="0" smtClean="0"/>
              <a:t>”</a:t>
            </a:r>
          </a:p>
          <a:p>
            <a:r>
              <a:rPr lang="en-US" b="1" dirty="0" smtClean="0"/>
              <a:t>Press: “</a:t>
            </a:r>
            <a:r>
              <a:rPr lang="en-US" b="1" dirty="0"/>
              <a:t>The convergence of enterprise and consumer IT.</a:t>
            </a:r>
            <a:r>
              <a:rPr lang="en-US" b="1" dirty="0" smtClean="0"/>
              <a:t>”</a:t>
            </a:r>
          </a:p>
          <a:p>
            <a:r>
              <a:rPr lang="en-US" b="1" dirty="0" smtClean="0"/>
              <a:t>Press: “</a:t>
            </a:r>
            <a:r>
              <a:rPr lang="en-US" b="1" dirty="0"/>
              <a:t>The shift (for enterprises) from processing internal data to mining external data.</a:t>
            </a:r>
            <a:r>
              <a:rPr lang="en-US" b="1" dirty="0" smtClean="0"/>
              <a:t>”</a:t>
            </a:r>
          </a:p>
          <a:p>
            <a:r>
              <a:rPr lang="en-US" b="1" dirty="0" smtClean="0"/>
              <a:t>Press: “</a:t>
            </a:r>
            <a:r>
              <a:rPr lang="en-US" b="1" dirty="0"/>
              <a:t>The shift (for individuals) from consuming data to creating data.</a:t>
            </a:r>
            <a:r>
              <a:rPr lang="en-US" b="1" dirty="0" smtClean="0"/>
              <a:t>”</a:t>
            </a:r>
          </a:p>
          <a:p>
            <a:r>
              <a:rPr lang="en-US" b="1" dirty="0" smtClean="0"/>
              <a:t>Press: “</a:t>
            </a:r>
            <a:r>
              <a:rPr lang="en-US" b="1" dirty="0"/>
              <a:t>The merger of Madame Olympe Maxime and Lieutenant Commander Data.</a:t>
            </a:r>
            <a:r>
              <a:rPr lang="en-US" b="1" dirty="0" smtClean="0"/>
              <a:t>”</a:t>
            </a:r>
          </a:p>
          <a:p>
            <a:endParaRPr lang="en-US" b="1" dirty="0" smtClean="0"/>
          </a:p>
          <a:p>
            <a:endParaRPr lang="en-US" b="1" dirty="0"/>
          </a:p>
        </p:txBody>
      </p:sp>
    </p:spTree>
    <p:extLst>
      <p:ext uri="{BB962C8B-B14F-4D97-AF65-F5344CB8AC3E}">
        <p14:creationId xmlns:p14="http://schemas.microsoft.com/office/powerpoint/2010/main" val="219591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Learning Objectives - I</a:t>
            </a:r>
            <a:endParaRPr lang="en-US" b="1" dirty="0"/>
          </a:p>
        </p:txBody>
      </p:sp>
      <p:sp>
        <p:nvSpPr>
          <p:cNvPr id="3" name="Content Placeholder 2"/>
          <p:cNvSpPr>
            <a:spLocks noGrp="1"/>
          </p:cNvSpPr>
          <p:nvPr>
            <p:ph idx="1"/>
          </p:nvPr>
        </p:nvSpPr>
        <p:spPr/>
        <p:txBody>
          <a:bodyPr>
            <a:normAutofit/>
          </a:bodyPr>
          <a:lstStyle/>
          <a:p>
            <a:pPr lvl="0"/>
            <a:r>
              <a:rPr lang="en-US" b="1" dirty="0"/>
              <a:t>Demonstrate knowledge of the principles undergirding the tools of big data analysis in health related research.</a:t>
            </a:r>
          </a:p>
          <a:p>
            <a:pPr lvl="0"/>
            <a:r>
              <a:rPr lang="en-US" b="1" dirty="0"/>
              <a:t>Identify the potential of, and challenges to, incorporating big data analytics to improve the development and testing of precision medicine / nursing interventions.</a:t>
            </a:r>
          </a:p>
          <a:p>
            <a:pPr marL="0" indent="0">
              <a:buNone/>
            </a:pPr>
            <a:endParaRPr lang="en-US" b="1" dirty="0"/>
          </a:p>
        </p:txBody>
      </p:sp>
    </p:spTree>
    <p:extLst>
      <p:ext uri="{BB962C8B-B14F-4D97-AF65-F5344CB8AC3E}">
        <p14:creationId xmlns:p14="http://schemas.microsoft.com/office/powerpoint/2010/main" val="603372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Definitions of Big Data*</a:t>
            </a:r>
            <a:endParaRPr lang="en-US" b="1" dirty="0"/>
          </a:p>
        </p:txBody>
      </p:sp>
      <p:sp>
        <p:nvSpPr>
          <p:cNvPr id="3" name="Content Placeholder 2"/>
          <p:cNvSpPr>
            <a:spLocks noGrp="1"/>
          </p:cNvSpPr>
          <p:nvPr>
            <p:ph idx="1"/>
          </p:nvPr>
        </p:nvSpPr>
        <p:spPr/>
        <p:txBody>
          <a:bodyPr>
            <a:normAutofit fontScale="92500"/>
          </a:bodyPr>
          <a:lstStyle/>
          <a:p>
            <a:r>
              <a:rPr lang="en-US" b="1" dirty="0" smtClean="0"/>
              <a:t>Press: “</a:t>
            </a:r>
            <a:r>
              <a:rPr lang="en-US" b="1" dirty="0"/>
              <a:t>The belief that the more data you have the more insights and answers will rise automatically from the pool of ones and zeros.</a:t>
            </a:r>
            <a:r>
              <a:rPr lang="en-US" b="1" dirty="0" smtClean="0"/>
              <a:t>”</a:t>
            </a:r>
          </a:p>
          <a:p>
            <a:r>
              <a:rPr lang="en-US" b="1" dirty="0" smtClean="0"/>
              <a:t>Press: “</a:t>
            </a:r>
            <a:r>
              <a:rPr lang="en-US" b="1" dirty="0"/>
              <a:t>A new attitude by businesses, non-profits, government agencies, and individuals that combining data from multiple sources could lead to better decisions.</a:t>
            </a:r>
            <a:r>
              <a:rPr lang="en-US" b="1" dirty="0" smtClean="0"/>
              <a:t>”</a:t>
            </a:r>
          </a:p>
          <a:p>
            <a:pPr marL="0" indent="0">
              <a:buNone/>
            </a:pPr>
            <a:r>
              <a:rPr lang="en-US" b="1" dirty="0" smtClean="0"/>
              <a:t>*From “12 Big Data Definitions: What’s Yours” by Gil Press, writing in Forbes, 9/3/2014</a:t>
            </a:r>
            <a:endParaRPr lang="en-US" b="1" dirty="0"/>
          </a:p>
        </p:txBody>
      </p:sp>
    </p:spTree>
    <p:extLst>
      <p:ext uri="{BB962C8B-B14F-4D97-AF65-F5344CB8AC3E}">
        <p14:creationId xmlns:p14="http://schemas.microsoft.com/office/powerpoint/2010/main" val="239603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Vs-of-big-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617464"/>
          </a:xfrm>
          <a:prstGeom prst="rect">
            <a:avLst/>
          </a:prstGeom>
        </p:spPr>
      </p:pic>
    </p:spTree>
    <p:extLst>
      <p:ext uri="{BB962C8B-B14F-4D97-AF65-F5344CB8AC3E}">
        <p14:creationId xmlns:p14="http://schemas.microsoft.com/office/powerpoint/2010/main" val="432731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Tradition v Potential</a:t>
            </a:r>
            <a:endParaRPr lang="en-US" b="1" dirty="0"/>
          </a:p>
        </p:txBody>
      </p:sp>
      <p:sp>
        <p:nvSpPr>
          <p:cNvPr id="3" name="Text Placeholder 2"/>
          <p:cNvSpPr>
            <a:spLocks noGrp="1"/>
          </p:cNvSpPr>
          <p:nvPr>
            <p:ph type="body" idx="1"/>
          </p:nvPr>
        </p:nvSpPr>
        <p:spPr/>
        <p:txBody>
          <a:bodyPr/>
          <a:lstStyle/>
          <a:p>
            <a:r>
              <a:rPr lang="en-US" b="1" dirty="0" smtClean="0"/>
              <a:t>Tradition</a:t>
            </a:r>
            <a:endParaRPr lang="en-US" b="1" dirty="0"/>
          </a:p>
        </p:txBody>
      </p:sp>
      <p:pic>
        <p:nvPicPr>
          <p:cNvPr id="7" name="Content Placeholder 6" descr="SPRINKLER.jpg"/>
          <p:cNvPicPr>
            <a:picLocks noGrp="1" noChangeAspect="1"/>
          </p:cNvPicPr>
          <p:nvPr>
            <p:ph sz="half" idx="2"/>
          </p:nvPr>
        </p:nvPicPr>
        <p:blipFill>
          <a:blip r:embed="rId3">
            <a:extLst>
              <a:ext uri="{28A0092B-C50C-407E-A947-70E740481C1C}">
                <a14:useLocalDpi xmlns:a14="http://schemas.microsoft.com/office/drawing/2010/main" val="0"/>
              </a:ext>
            </a:extLst>
          </a:blip>
          <a:srcRect l="-1125" r="-1125"/>
          <a:stretch>
            <a:fillRect/>
          </a:stretch>
        </p:blipFill>
        <p:spPr/>
      </p:pic>
      <p:sp>
        <p:nvSpPr>
          <p:cNvPr id="5" name="Text Placeholder 4"/>
          <p:cNvSpPr>
            <a:spLocks noGrp="1"/>
          </p:cNvSpPr>
          <p:nvPr>
            <p:ph type="body" sz="quarter" idx="3"/>
          </p:nvPr>
        </p:nvSpPr>
        <p:spPr/>
        <p:txBody>
          <a:bodyPr/>
          <a:lstStyle/>
          <a:p>
            <a:r>
              <a:rPr lang="en-US" b="1" dirty="0" smtClean="0"/>
              <a:t>Potential</a:t>
            </a:r>
            <a:endParaRPr lang="en-US" b="1" dirty="0"/>
          </a:p>
        </p:txBody>
      </p:sp>
      <p:pic>
        <p:nvPicPr>
          <p:cNvPr id="8" name="Content Placeholder 7" descr="Firehose.jpg"/>
          <p:cNvPicPr>
            <a:picLocks noGrp="1" noChangeAspect="1"/>
          </p:cNvPicPr>
          <p:nvPr>
            <p:ph sz="quarter" idx="4"/>
          </p:nvPr>
        </p:nvPicPr>
        <p:blipFill>
          <a:blip r:embed="rId4">
            <a:extLst>
              <a:ext uri="{28A0092B-C50C-407E-A947-70E740481C1C}">
                <a14:useLocalDpi xmlns:a14="http://schemas.microsoft.com/office/drawing/2010/main" val="0"/>
              </a:ext>
            </a:extLst>
          </a:blip>
          <a:srcRect t="-39338" b="-39338"/>
          <a:stretch>
            <a:fillRect/>
          </a:stretch>
        </p:blipFill>
        <p:spPr/>
      </p:pic>
    </p:spTree>
    <p:extLst>
      <p:ext uri="{BB962C8B-B14F-4D97-AF65-F5344CB8AC3E}">
        <p14:creationId xmlns:p14="http://schemas.microsoft.com/office/powerpoint/2010/main" val="1750614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flow title page.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11719" t="24873" r="14881" b="53702"/>
          <a:stretch/>
        </p:blipFill>
        <p:spPr>
          <a:xfrm>
            <a:off x="1551719" y="2426809"/>
            <a:ext cx="6040562" cy="1224744"/>
          </a:xfrm>
        </p:spPr>
      </p:pic>
      <p:sp>
        <p:nvSpPr>
          <p:cNvPr id="5" name="TextBox 4"/>
          <p:cNvSpPr txBox="1"/>
          <p:nvPr/>
        </p:nvSpPr>
        <p:spPr>
          <a:xfrm>
            <a:off x="1630048" y="5872044"/>
            <a:ext cx="5883905" cy="369332"/>
          </a:xfrm>
          <a:prstGeom prst="rect">
            <a:avLst/>
          </a:prstGeom>
          <a:noFill/>
        </p:spPr>
        <p:txBody>
          <a:bodyPr wrap="none" rtlCol="0">
            <a:spAutoFit/>
          </a:bodyPr>
          <a:lstStyle/>
          <a:p>
            <a:r>
              <a:rPr lang="sk-SK" u="sng" dirty="0"/>
              <a:t>AMIA Annu Symp Proc. 2012;2012:716-25. Epub 2012 Nov 3.</a:t>
            </a:r>
            <a:endParaRPr lang="en-US" dirty="0"/>
          </a:p>
        </p:txBody>
      </p:sp>
      <p:sp>
        <p:nvSpPr>
          <p:cNvPr id="6" name="TextBox 5"/>
          <p:cNvSpPr txBox="1"/>
          <p:nvPr/>
        </p:nvSpPr>
        <p:spPr>
          <a:xfrm>
            <a:off x="988158" y="4380731"/>
            <a:ext cx="7167685" cy="1477328"/>
          </a:xfrm>
          <a:prstGeom prst="rect">
            <a:avLst/>
          </a:prstGeom>
          <a:noFill/>
        </p:spPr>
        <p:txBody>
          <a:bodyPr wrap="none" rtlCol="0">
            <a:spAutoFit/>
          </a:bodyPr>
          <a:lstStyle/>
          <a:p>
            <a:r>
              <a:rPr lang="en-US" dirty="0" smtClean="0"/>
              <a:t>“</a:t>
            </a:r>
            <a:r>
              <a:rPr lang="en-US" dirty="0"/>
              <a:t>MatrixFlow is applied to visualize heart failure (HF) symptom events </a:t>
            </a:r>
            <a:endParaRPr lang="en-US" dirty="0" smtClean="0"/>
          </a:p>
          <a:p>
            <a:r>
              <a:rPr lang="en-US" dirty="0" smtClean="0"/>
              <a:t>extracted </a:t>
            </a:r>
            <a:r>
              <a:rPr lang="en-US" dirty="0"/>
              <a:t>from a large cohort of HF cases and controls (n=50,625), </a:t>
            </a:r>
            <a:endParaRPr lang="en-US" dirty="0" smtClean="0"/>
          </a:p>
          <a:p>
            <a:r>
              <a:rPr lang="en-US" dirty="0" smtClean="0"/>
              <a:t>which </a:t>
            </a:r>
            <a:r>
              <a:rPr lang="en-US" dirty="0"/>
              <a:t>allows medical experts to reach insights involving temporal </a:t>
            </a:r>
            <a:r>
              <a:rPr lang="en-US" dirty="0" smtClean="0"/>
              <a:t>patterns</a:t>
            </a:r>
          </a:p>
          <a:p>
            <a:r>
              <a:rPr lang="en-US" dirty="0" smtClean="0"/>
              <a:t>and </a:t>
            </a:r>
            <a:r>
              <a:rPr lang="en-US" dirty="0"/>
              <a:t>clusters of interest, </a:t>
            </a:r>
            <a:r>
              <a:rPr lang="en-US" dirty="0" smtClean="0"/>
              <a:t>and </a:t>
            </a:r>
            <a:r>
              <a:rPr lang="en-US" dirty="0"/>
              <a:t>compare cohorts in novel ways that may lead </a:t>
            </a:r>
            <a:endParaRPr lang="en-US" dirty="0" smtClean="0"/>
          </a:p>
          <a:p>
            <a:r>
              <a:rPr lang="en-US" dirty="0" smtClean="0"/>
              <a:t>to </a:t>
            </a:r>
            <a:r>
              <a:rPr lang="en-US" dirty="0"/>
              <a:t>improved disease diagnoses.</a:t>
            </a:r>
            <a:r>
              <a:rPr lang="en-US" dirty="0" smtClean="0"/>
              <a:t>”</a:t>
            </a:r>
            <a:endParaRPr lang="en-US" dirty="0"/>
          </a:p>
        </p:txBody>
      </p:sp>
    </p:spTree>
    <p:extLst>
      <p:ext uri="{BB962C8B-B14F-4D97-AF65-F5344CB8AC3E}">
        <p14:creationId xmlns:p14="http://schemas.microsoft.com/office/powerpoint/2010/main" val="2248039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Flow Figure 1.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0869" t="30723" r="25559" b="38297"/>
          <a:stretch/>
        </p:blipFill>
        <p:spPr>
          <a:xfrm>
            <a:off x="510470" y="2050555"/>
            <a:ext cx="8123060" cy="2749608"/>
          </a:xfrm>
        </p:spPr>
      </p:pic>
    </p:spTree>
    <p:extLst>
      <p:ext uri="{BB962C8B-B14F-4D97-AF65-F5344CB8AC3E}">
        <p14:creationId xmlns:p14="http://schemas.microsoft.com/office/powerpoint/2010/main" val="16976758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Flow Figure 2.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9595" t="40373" r="14514" b="31913"/>
          <a:stretch/>
        </p:blipFill>
        <p:spPr>
          <a:xfrm>
            <a:off x="621969" y="2427024"/>
            <a:ext cx="7900062" cy="2003952"/>
          </a:xfrm>
        </p:spPr>
      </p:pic>
    </p:spTree>
    <p:extLst>
      <p:ext uri="{BB962C8B-B14F-4D97-AF65-F5344CB8AC3E}">
        <p14:creationId xmlns:p14="http://schemas.microsoft.com/office/powerpoint/2010/main" val="33958509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3.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10019" t="29093" r="10692" b="42577"/>
          <a:stretch/>
        </p:blipFill>
        <p:spPr>
          <a:xfrm>
            <a:off x="417474" y="2397897"/>
            <a:ext cx="8309053" cy="2062206"/>
          </a:xfrm>
        </p:spPr>
      </p:pic>
    </p:spTree>
    <p:extLst>
      <p:ext uri="{BB962C8B-B14F-4D97-AF65-F5344CB8AC3E}">
        <p14:creationId xmlns:p14="http://schemas.microsoft.com/office/powerpoint/2010/main" val="2414554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4.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9169" t="49677" r="10692" b="16897"/>
          <a:stretch/>
        </p:blipFill>
        <p:spPr>
          <a:xfrm>
            <a:off x="289205" y="2188181"/>
            <a:ext cx="8565590" cy="2481638"/>
          </a:xfrm>
        </p:spPr>
      </p:pic>
    </p:spTree>
    <p:extLst>
      <p:ext uri="{BB962C8B-B14F-4D97-AF65-F5344CB8AC3E}">
        <p14:creationId xmlns:p14="http://schemas.microsoft.com/office/powerpoint/2010/main" val="34763657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Untitled.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2142" t="19443" r="15081" b="21044"/>
          <a:stretch/>
        </p:blipFill>
        <p:spPr>
          <a:xfrm>
            <a:off x="736458" y="1250286"/>
            <a:ext cx="7671085" cy="4357429"/>
          </a:xfrm>
        </p:spPr>
      </p:pic>
    </p:spTree>
    <p:extLst>
      <p:ext uri="{BB962C8B-B14F-4D97-AF65-F5344CB8AC3E}">
        <p14:creationId xmlns:p14="http://schemas.microsoft.com/office/powerpoint/2010/main" val="11219049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6.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7895" t="19923" r="8568" b="12004"/>
          <a:stretch/>
        </p:blipFill>
        <p:spPr>
          <a:xfrm>
            <a:off x="371236" y="1786227"/>
            <a:ext cx="8315564" cy="4706955"/>
          </a:xfrm>
        </p:spPr>
      </p:pic>
    </p:spTree>
    <p:extLst>
      <p:ext uri="{BB962C8B-B14F-4D97-AF65-F5344CB8AC3E}">
        <p14:creationId xmlns:p14="http://schemas.microsoft.com/office/powerpoint/2010/main" val="2830138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Learning Objectives - II</a:t>
            </a:r>
            <a:endParaRPr lang="en-US" b="1" dirty="0"/>
          </a:p>
        </p:txBody>
      </p:sp>
      <p:sp>
        <p:nvSpPr>
          <p:cNvPr id="3" name="Content Placeholder 2"/>
          <p:cNvSpPr>
            <a:spLocks noGrp="1"/>
          </p:cNvSpPr>
          <p:nvPr>
            <p:ph idx="1"/>
          </p:nvPr>
        </p:nvSpPr>
        <p:spPr/>
        <p:txBody>
          <a:bodyPr>
            <a:normAutofit/>
          </a:bodyPr>
          <a:lstStyle/>
          <a:p>
            <a:pPr lvl="0"/>
            <a:r>
              <a:rPr lang="en-US" b="1" dirty="0" smtClean="0"/>
              <a:t>Understand the principles of reproducible research and implement an appropriate workflow for data analysis and manuscript / report generation.</a:t>
            </a:r>
          </a:p>
          <a:p>
            <a:pPr lvl="0"/>
            <a:r>
              <a:rPr lang="en-US" b="1" dirty="0" smtClean="0"/>
              <a:t>Effectively critique published research of health related studies conducted by using big data theoretical frameworks and research techniques.</a:t>
            </a:r>
          </a:p>
          <a:p>
            <a:endParaRPr lang="en-US" b="1" dirty="0"/>
          </a:p>
        </p:txBody>
      </p:sp>
    </p:spTree>
    <p:extLst>
      <p:ext uri="{BB962C8B-B14F-4D97-AF65-F5344CB8AC3E}">
        <p14:creationId xmlns:p14="http://schemas.microsoft.com/office/powerpoint/2010/main" val="2834465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7.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9028" t="22775" r="10267" b="37074"/>
          <a:stretch/>
        </p:blipFill>
        <p:spPr>
          <a:xfrm>
            <a:off x="324005" y="1945697"/>
            <a:ext cx="8495991" cy="2936022"/>
          </a:xfrm>
        </p:spPr>
      </p:pic>
    </p:spTree>
    <p:extLst>
      <p:ext uri="{BB962C8B-B14F-4D97-AF65-F5344CB8AC3E}">
        <p14:creationId xmlns:p14="http://schemas.microsoft.com/office/powerpoint/2010/main" val="12916164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8.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9736" t="17068" r="10125" b="37482"/>
          <a:stretch/>
        </p:blipFill>
        <p:spPr>
          <a:xfrm>
            <a:off x="268919" y="1584520"/>
            <a:ext cx="8606162" cy="3390406"/>
          </a:xfrm>
        </p:spPr>
      </p:pic>
    </p:spTree>
    <p:extLst>
      <p:ext uri="{BB962C8B-B14F-4D97-AF65-F5344CB8AC3E}">
        <p14:creationId xmlns:p14="http://schemas.microsoft.com/office/powerpoint/2010/main" val="6456098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2</a:t>
            </a:r>
            <a:endParaRPr lang="en-US" b="1" dirty="0"/>
          </a:p>
        </p:txBody>
      </p:sp>
      <p:pic>
        <p:nvPicPr>
          <p:cNvPr id="4" name="Content Placeholder 3" descr="JBI2014 Title page.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6904" t="47808" r="6870" b="31475"/>
          <a:stretch/>
        </p:blipFill>
        <p:spPr>
          <a:xfrm>
            <a:off x="385277" y="1689378"/>
            <a:ext cx="8373447" cy="1374804"/>
          </a:xfrm>
        </p:spPr>
      </p:pic>
      <p:sp>
        <p:nvSpPr>
          <p:cNvPr id="5" name="TextBox 4"/>
          <p:cNvSpPr txBox="1"/>
          <p:nvPr/>
        </p:nvSpPr>
        <p:spPr>
          <a:xfrm>
            <a:off x="1155027" y="5790488"/>
            <a:ext cx="6833947" cy="369332"/>
          </a:xfrm>
          <a:prstGeom prst="rect">
            <a:avLst/>
          </a:prstGeom>
          <a:noFill/>
        </p:spPr>
        <p:txBody>
          <a:bodyPr wrap="none" rtlCol="0">
            <a:spAutoFit/>
          </a:bodyPr>
          <a:lstStyle/>
          <a:p>
            <a:r>
              <a:rPr lang="ro-RO" u="sng" dirty="0"/>
              <a:t>J Biomed Inform. 2014 Dec;52:199-211. doi: 10.1016/j.jbi.2014.07.001.</a:t>
            </a:r>
            <a:endParaRPr lang="en-US" dirty="0"/>
          </a:p>
        </p:txBody>
      </p:sp>
      <p:sp>
        <p:nvSpPr>
          <p:cNvPr id="6" name="TextBox 5"/>
          <p:cNvSpPr txBox="1"/>
          <p:nvPr/>
        </p:nvSpPr>
        <p:spPr>
          <a:xfrm>
            <a:off x="704633" y="3553519"/>
            <a:ext cx="7734735" cy="646331"/>
          </a:xfrm>
          <a:prstGeom prst="rect">
            <a:avLst/>
          </a:prstGeom>
          <a:noFill/>
        </p:spPr>
        <p:txBody>
          <a:bodyPr wrap="none" rtlCol="0">
            <a:spAutoFit/>
          </a:bodyPr>
          <a:lstStyle/>
          <a:p>
            <a:r>
              <a:rPr lang="en-US" dirty="0" smtClean="0"/>
              <a:t>“…tensor </a:t>
            </a:r>
            <a:r>
              <a:rPr lang="en-US" dirty="0"/>
              <a:t>factors are reported as phenotype candidates that automatically reveal </a:t>
            </a:r>
            <a:endParaRPr lang="en-US" dirty="0" smtClean="0"/>
          </a:p>
          <a:p>
            <a:r>
              <a:rPr lang="en-US" dirty="0" smtClean="0"/>
              <a:t>patient </a:t>
            </a:r>
            <a:r>
              <a:rPr lang="en-US" dirty="0"/>
              <a:t>clusters on specific diagnoses and </a:t>
            </a:r>
            <a:r>
              <a:rPr lang="en-US" dirty="0" smtClean="0"/>
              <a:t>medications.”</a:t>
            </a:r>
            <a:endParaRPr lang="en-US" dirty="0"/>
          </a:p>
        </p:txBody>
      </p:sp>
      <p:sp>
        <p:nvSpPr>
          <p:cNvPr id="7" name="TextBox 6"/>
          <p:cNvSpPr txBox="1"/>
          <p:nvPr/>
        </p:nvSpPr>
        <p:spPr>
          <a:xfrm>
            <a:off x="1222365" y="4625400"/>
            <a:ext cx="6699270" cy="646331"/>
          </a:xfrm>
          <a:prstGeom prst="rect">
            <a:avLst/>
          </a:prstGeom>
          <a:noFill/>
        </p:spPr>
        <p:txBody>
          <a:bodyPr wrap="none" rtlCol="0">
            <a:spAutoFit/>
          </a:bodyPr>
          <a:lstStyle/>
          <a:p>
            <a:pPr marL="285750" indent="-285750">
              <a:buFont typeface="Arial"/>
              <a:buChar char="•"/>
            </a:pPr>
            <a:r>
              <a:rPr lang="en-US" dirty="0" smtClean="0"/>
              <a:t>31 815 patient records over 7 years in the </a:t>
            </a:r>
            <a:r>
              <a:rPr lang="en-US" dirty="0"/>
              <a:t>Geisinger Health </a:t>
            </a:r>
            <a:r>
              <a:rPr lang="en-US" dirty="0" smtClean="0"/>
              <a:t>System</a:t>
            </a:r>
          </a:p>
          <a:p>
            <a:pPr marL="285750" indent="-285750">
              <a:buFont typeface="Arial"/>
              <a:buChar char="•"/>
            </a:pPr>
            <a:r>
              <a:rPr lang="en-US" dirty="0" smtClean="0"/>
              <a:t>Heart failure onset prediction study</a:t>
            </a:r>
            <a:endParaRPr lang="en-US" dirty="0"/>
          </a:p>
        </p:txBody>
      </p:sp>
    </p:spTree>
    <p:extLst>
      <p:ext uri="{BB962C8B-B14F-4D97-AF65-F5344CB8AC3E}">
        <p14:creationId xmlns:p14="http://schemas.microsoft.com/office/powerpoint/2010/main" val="100062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2</a:t>
            </a:r>
            <a:endParaRPr lang="en-US" b="1" dirty="0"/>
          </a:p>
        </p:txBody>
      </p:sp>
      <p:pic>
        <p:nvPicPr>
          <p:cNvPr id="4" name="Content Placeholder 3" descr="JBI2014 Figure 1.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1293" t="23363" r="14373" b="40175"/>
          <a:stretch/>
        </p:blipFill>
        <p:spPr>
          <a:xfrm>
            <a:off x="194279" y="1957349"/>
            <a:ext cx="8755442" cy="2934846"/>
          </a:xfrm>
        </p:spPr>
      </p:pic>
    </p:spTree>
    <p:extLst>
      <p:ext uri="{BB962C8B-B14F-4D97-AF65-F5344CB8AC3E}">
        <p14:creationId xmlns:p14="http://schemas.microsoft.com/office/powerpoint/2010/main" val="2485635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2</a:t>
            </a:r>
            <a:endParaRPr lang="en-US" b="1" dirty="0"/>
          </a:p>
        </p:txBody>
      </p:sp>
      <p:pic>
        <p:nvPicPr>
          <p:cNvPr id="4" name="Content Placeholder 3" descr="JBI2014 Figure 2.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17806" t="33307" r="18338" b="24224"/>
          <a:stretch/>
        </p:blipFill>
        <p:spPr>
          <a:xfrm>
            <a:off x="560178" y="2306874"/>
            <a:ext cx="8023645" cy="3646725"/>
          </a:xfrm>
        </p:spPr>
      </p:pic>
    </p:spTree>
    <p:extLst>
      <p:ext uri="{BB962C8B-B14F-4D97-AF65-F5344CB8AC3E}">
        <p14:creationId xmlns:p14="http://schemas.microsoft.com/office/powerpoint/2010/main" val="2025850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2</a:t>
            </a:r>
            <a:endParaRPr lang="en-US" b="1" dirty="0"/>
          </a:p>
        </p:txBody>
      </p:sp>
      <p:pic>
        <p:nvPicPr>
          <p:cNvPr id="4" name="Content Placeholder 3" descr="JBI2014 Figures 13 and 14.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7612" t="9761" r="6444" b="9761"/>
          <a:stretch/>
        </p:blipFill>
        <p:spPr>
          <a:xfrm>
            <a:off x="225760" y="1295614"/>
            <a:ext cx="8692480" cy="5562386"/>
          </a:xfrm>
        </p:spPr>
      </p:pic>
    </p:spTree>
    <p:extLst>
      <p:ext uri="{BB962C8B-B14F-4D97-AF65-F5344CB8AC3E}">
        <p14:creationId xmlns:p14="http://schemas.microsoft.com/office/powerpoint/2010/main" val="4289399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Title Page.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6338" t="38693" r="8709" b="41211"/>
          <a:stretch/>
        </p:blipFill>
        <p:spPr>
          <a:xfrm>
            <a:off x="211466" y="1561217"/>
            <a:ext cx="8721069" cy="1409757"/>
          </a:xfrm>
        </p:spPr>
      </p:pic>
      <p:sp>
        <p:nvSpPr>
          <p:cNvPr id="5" name="TextBox 4"/>
          <p:cNvSpPr txBox="1"/>
          <p:nvPr/>
        </p:nvSpPr>
        <p:spPr>
          <a:xfrm>
            <a:off x="457200" y="5918648"/>
            <a:ext cx="4895203" cy="646331"/>
          </a:xfrm>
          <a:prstGeom prst="rect">
            <a:avLst/>
          </a:prstGeom>
          <a:noFill/>
        </p:spPr>
        <p:txBody>
          <a:bodyPr wrap="none" rtlCol="0">
            <a:spAutoFit/>
          </a:bodyPr>
          <a:lstStyle/>
          <a:p>
            <a:r>
              <a:rPr lang="en-US" dirty="0"/>
              <a:t>Journal of Biomedical Informatics 55 (2015) 82–93 </a:t>
            </a:r>
          </a:p>
          <a:p>
            <a:endParaRPr lang="en-US" dirty="0"/>
          </a:p>
        </p:txBody>
      </p:sp>
      <p:sp>
        <p:nvSpPr>
          <p:cNvPr id="6" name="TextBox 5"/>
          <p:cNvSpPr txBox="1"/>
          <p:nvPr/>
        </p:nvSpPr>
        <p:spPr>
          <a:xfrm>
            <a:off x="302955" y="3367105"/>
            <a:ext cx="7437853" cy="1754327"/>
          </a:xfrm>
          <a:prstGeom prst="rect">
            <a:avLst/>
          </a:prstGeom>
          <a:noFill/>
        </p:spPr>
        <p:txBody>
          <a:bodyPr wrap="none" rtlCol="0">
            <a:spAutoFit/>
          </a:bodyPr>
          <a:lstStyle/>
          <a:p>
            <a:r>
              <a:rPr lang="en-US" dirty="0" smtClean="0"/>
              <a:t>Goal: “</a:t>
            </a:r>
            <a:r>
              <a:rPr lang="en-US" dirty="0"/>
              <a:t>to develop a data-driven strategy to (1) infer phenotypic topics within </a:t>
            </a:r>
            <a:endParaRPr lang="en-US" dirty="0" smtClean="0"/>
          </a:p>
          <a:p>
            <a:r>
              <a:rPr lang="en-US" dirty="0" smtClean="0"/>
              <a:t>patient </a:t>
            </a:r>
            <a:r>
              <a:rPr lang="en-US" dirty="0"/>
              <a:t>populations and (2) assess the degree to which such topics facilitate </a:t>
            </a:r>
            <a:r>
              <a:rPr lang="en-US" dirty="0" smtClean="0"/>
              <a:t>a</a:t>
            </a:r>
          </a:p>
          <a:p>
            <a:r>
              <a:rPr lang="en-US" dirty="0" smtClean="0"/>
              <a:t> </a:t>
            </a:r>
            <a:r>
              <a:rPr lang="en-US" dirty="0"/>
              <a:t>mapping across populations in disparate healthcare systems </a:t>
            </a:r>
            <a:r>
              <a:rPr lang="en-US" dirty="0" smtClean="0"/>
              <a:t>”</a:t>
            </a:r>
          </a:p>
          <a:p>
            <a:r>
              <a:rPr lang="en-US" dirty="0" smtClean="0"/>
              <a:t>Used 4 months of EHRs from </a:t>
            </a:r>
          </a:p>
          <a:p>
            <a:pPr marL="285750" indent="-285750">
              <a:buFont typeface="Arial"/>
              <a:buChar char="•"/>
            </a:pPr>
            <a:r>
              <a:rPr lang="en-US" dirty="0" smtClean="0"/>
              <a:t>Vanderbilt University Medical Center</a:t>
            </a:r>
          </a:p>
          <a:p>
            <a:pPr marL="285750" indent="-285750">
              <a:buFont typeface="Arial"/>
              <a:buChar char="•"/>
            </a:pPr>
            <a:r>
              <a:rPr lang="en-US" dirty="0" smtClean="0"/>
              <a:t>Northwestern Memorial Hospital</a:t>
            </a:r>
            <a:endParaRPr lang="en-US" dirty="0"/>
          </a:p>
        </p:txBody>
      </p:sp>
    </p:spTree>
    <p:extLst>
      <p:ext uri="{BB962C8B-B14F-4D97-AF65-F5344CB8AC3E}">
        <p14:creationId xmlns:p14="http://schemas.microsoft.com/office/powerpoint/2010/main" val="1836923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Figure 1.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0019" t="17769" r="13239" b="13658"/>
          <a:stretch/>
        </p:blipFill>
        <p:spPr>
          <a:xfrm>
            <a:off x="245244" y="1417638"/>
            <a:ext cx="8441555" cy="5154720"/>
          </a:xfrm>
        </p:spPr>
      </p:pic>
    </p:spTree>
    <p:extLst>
      <p:ext uri="{BB962C8B-B14F-4D97-AF65-F5344CB8AC3E}">
        <p14:creationId xmlns:p14="http://schemas.microsoft.com/office/powerpoint/2010/main" val="2476311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Table 2.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6197" t="18806" r="49203" b="58406"/>
          <a:stretch/>
        </p:blipFill>
        <p:spPr>
          <a:xfrm>
            <a:off x="519380" y="2680766"/>
            <a:ext cx="8105240" cy="2830101"/>
          </a:xfrm>
        </p:spPr>
      </p:pic>
    </p:spTree>
    <p:extLst>
      <p:ext uri="{BB962C8B-B14F-4D97-AF65-F5344CB8AC3E}">
        <p14:creationId xmlns:p14="http://schemas.microsoft.com/office/powerpoint/2010/main" val="10717649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FIgure 2.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7884" t="47792" r="48835" b="4257"/>
          <a:stretch/>
        </p:blipFill>
        <p:spPr>
          <a:xfrm>
            <a:off x="2008535" y="2514533"/>
            <a:ext cx="5126931" cy="3881802"/>
          </a:xfrm>
        </p:spPr>
      </p:pic>
    </p:spTree>
    <p:extLst>
      <p:ext uri="{BB962C8B-B14F-4D97-AF65-F5344CB8AC3E}">
        <p14:creationId xmlns:p14="http://schemas.microsoft.com/office/powerpoint/2010/main" val="3393880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Learning Objectives - III</a:t>
            </a:r>
            <a:endParaRPr lang="en-US" b="1" dirty="0"/>
          </a:p>
        </p:txBody>
      </p:sp>
      <p:sp>
        <p:nvSpPr>
          <p:cNvPr id="3" name="Content Placeholder 2"/>
          <p:cNvSpPr>
            <a:spLocks noGrp="1"/>
          </p:cNvSpPr>
          <p:nvPr>
            <p:ph idx="1"/>
          </p:nvPr>
        </p:nvSpPr>
        <p:spPr/>
        <p:txBody>
          <a:bodyPr/>
          <a:lstStyle/>
          <a:p>
            <a:pPr lvl="0"/>
            <a:r>
              <a:rPr lang="en-US" b="1" dirty="0" smtClean="0"/>
              <a:t>Analyze ethical issues related to the use of big data analytics in health related research</a:t>
            </a:r>
          </a:p>
          <a:p>
            <a:pPr lvl="0"/>
            <a:r>
              <a:rPr lang="en-US" b="1" dirty="0" smtClean="0"/>
              <a:t>Demonstrate knowledge of how data are gathered, stored, managed, and analyzed for big data analytics.</a:t>
            </a:r>
          </a:p>
          <a:p>
            <a:endParaRPr lang="en-US" b="1" dirty="0"/>
          </a:p>
        </p:txBody>
      </p:sp>
    </p:spTree>
    <p:extLst>
      <p:ext uri="{BB962C8B-B14F-4D97-AF65-F5344CB8AC3E}">
        <p14:creationId xmlns:p14="http://schemas.microsoft.com/office/powerpoint/2010/main" val="2277508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Figure 3.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17562" t="13297" r="20684" b="6387"/>
          <a:stretch/>
        </p:blipFill>
        <p:spPr>
          <a:xfrm>
            <a:off x="1542450" y="1254525"/>
            <a:ext cx="6059101" cy="5385297"/>
          </a:xfrm>
        </p:spPr>
      </p:pic>
    </p:spTree>
    <p:extLst>
      <p:ext uri="{BB962C8B-B14F-4D97-AF65-F5344CB8AC3E}">
        <p14:creationId xmlns:p14="http://schemas.microsoft.com/office/powerpoint/2010/main" val="3546602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5" name="Content Placeholder 4" descr="JBI 2015 Figure 5.tiff"/>
          <p:cNvPicPr>
            <a:picLocks noGrp="1" noChangeAspect="1"/>
          </p:cNvPicPr>
          <p:nvPr>
            <p:ph idx="1"/>
          </p:nvPr>
        </p:nvPicPr>
        <p:blipFill rotWithShape="1">
          <a:blip r:embed="rId3">
            <a:extLst>
              <a:ext uri="{28A0092B-C50C-407E-A947-70E740481C1C}">
                <a14:useLocalDpi xmlns:a14="http://schemas.microsoft.com/office/drawing/2010/main" val="0"/>
              </a:ext>
            </a:extLst>
          </a:blip>
          <a:srcRect l="5913" t="28127" r="5877" b="9761"/>
          <a:stretch/>
        </p:blipFill>
        <p:spPr>
          <a:xfrm>
            <a:off x="96374" y="2225318"/>
            <a:ext cx="8861888" cy="4264223"/>
          </a:xfrm>
        </p:spPr>
      </p:pic>
    </p:spTree>
    <p:extLst>
      <p:ext uri="{BB962C8B-B14F-4D97-AF65-F5344CB8AC3E}">
        <p14:creationId xmlns:p14="http://schemas.microsoft.com/office/powerpoint/2010/main" val="42478966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Let’s take a short break now</a:t>
            </a:r>
            <a:endParaRPr lang="en-US" dirty="0"/>
          </a:p>
        </p:txBody>
      </p:sp>
      <p:sp>
        <p:nvSpPr>
          <p:cNvPr id="5" name="TextBox 4"/>
          <p:cNvSpPr txBox="1"/>
          <p:nvPr/>
        </p:nvSpPr>
        <p:spPr>
          <a:xfrm>
            <a:off x="1785808" y="3360370"/>
            <a:ext cx="3852963" cy="369332"/>
          </a:xfrm>
          <a:prstGeom prst="rect">
            <a:avLst/>
          </a:prstGeom>
          <a:noFill/>
        </p:spPr>
        <p:txBody>
          <a:bodyPr wrap="none" rtlCol="0">
            <a:spAutoFit/>
          </a:bodyPr>
          <a:lstStyle/>
          <a:p>
            <a:r>
              <a:rPr lang="en-US" b="1" dirty="0" smtClean="0">
                <a:hlinkClick r:id="rId2"/>
              </a:rPr>
              <a:t>And now a word from Susan </a:t>
            </a:r>
            <a:r>
              <a:rPr lang="en-US" b="1" dirty="0" err="1" smtClean="0">
                <a:hlinkClick r:id="rId2"/>
              </a:rPr>
              <a:t>Etlinger</a:t>
            </a:r>
            <a:r>
              <a:rPr lang="en-US" b="1" dirty="0" smtClean="0">
                <a:hlinkClick r:id="rId2"/>
              </a:rPr>
              <a:t>…</a:t>
            </a:r>
            <a:endParaRPr lang="en-US" b="1" dirty="0"/>
          </a:p>
        </p:txBody>
      </p:sp>
    </p:spTree>
    <p:extLst>
      <p:ext uri="{BB962C8B-B14F-4D97-AF65-F5344CB8AC3E}">
        <p14:creationId xmlns:p14="http://schemas.microsoft.com/office/powerpoint/2010/main" val="1753666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Data Science?</a:t>
            </a:r>
            <a:endParaRPr lang="en-US" b="1" dirty="0"/>
          </a:p>
        </p:txBody>
      </p:sp>
      <p:pic>
        <p:nvPicPr>
          <p:cNvPr id="6" name="Content Placeholder 5" descr="The Data Science Venn Diagram.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31" t="3981" r="-196" b="40394"/>
          <a:stretch/>
        </p:blipFill>
        <p:spPr>
          <a:xfrm>
            <a:off x="1308891" y="1101990"/>
            <a:ext cx="6526218" cy="4704204"/>
          </a:xfrm>
        </p:spPr>
      </p:pic>
      <p:sp>
        <p:nvSpPr>
          <p:cNvPr id="7" name="TextBox 6"/>
          <p:cNvSpPr txBox="1"/>
          <p:nvPr/>
        </p:nvSpPr>
        <p:spPr>
          <a:xfrm>
            <a:off x="793775" y="5885576"/>
            <a:ext cx="6486272" cy="646331"/>
          </a:xfrm>
          <a:prstGeom prst="rect">
            <a:avLst/>
          </a:prstGeom>
          <a:noFill/>
        </p:spPr>
        <p:txBody>
          <a:bodyPr wrap="square" rtlCol="0">
            <a:spAutoFit/>
          </a:bodyPr>
          <a:lstStyle/>
          <a:p>
            <a:r>
              <a:rPr lang="en-US" dirty="0" smtClean="0"/>
              <a:t>Drew Conway: https://s3.amazonaws.com/aws.drewconway.com/viz/venn_diagram/data_science.html </a:t>
            </a:r>
            <a:endParaRPr lang="en-US" dirty="0"/>
          </a:p>
        </p:txBody>
      </p:sp>
    </p:spTree>
    <p:extLst>
      <p:ext uri="{BB962C8B-B14F-4D97-AF65-F5344CB8AC3E}">
        <p14:creationId xmlns:p14="http://schemas.microsoft.com/office/powerpoint/2010/main" val="9386747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Hal Varian on Statistics and Data</a:t>
            </a:r>
            <a:endParaRPr lang="en-US" b="1" dirty="0"/>
          </a:p>
        </p:txBody>
      </p:sp>
      <p:sp>
        <p:nvSpPr>
          <p:cNvPr id="3" name="Content Placeholder 2"/>
          <p:cNvSpPr>
            <a:spLocks noGrp="1"/>
          </p:cNvSpPr>
          <p:nvPr>
            <p:ph idx="1"/>
          </p:nvPr>
        </p:nvSpPr>
        <p:spPr/>
        <p:txBody>
          <a:bodyPr/>
          <a:lstStyle/>
          <a:p>
            <a:pPr marL="0" indent="0">
              <a:buNone/>
            </a:pPr>
            <a:r>
              <a:rPr lang="en-US" b="1" dirty="0" smtClean="0"/>
              <a:t>“</a:t>
            </a:r>
            <a:r>
              <a:rPr lang="en-US" b="1" i="1" dirty="0"/>
              <a:t>I keep saying the sexy job in the next ten years will be statisticians. People think I’m joking, but who would’ve guessed that computer engineers would’ve been the sexy job of the 1990s</a:t>
            </a:r>
            <a:r>
              <a:rPr lang="en-US" b="1" i="1" dirty="0" smtClean="0"/>
              <a:t>?”</a:t>
            </a:r>
          </a:p>
          <a:p>
            <a:pPr marL="0" indent="0">
              <a:buNone/>
            </a:pPr>
            <a:endParaRPr lang="en-US" b="1" i="1" dirty="0"/>
          </a:p>
          <a:p>
            <a:pPr marL="0" indent="0">
              <a:buNone/>
            </a:pPr>
            <a:r>
              <a:rPr lang="en-US" b="1" dirty="0" smtClean="0"/>
              <a:t>Hal Varian, Google Chief Economist, The McKinsey Quarterly, 2009</a:t>
            </a:r>
            <a:endParaRPr lang="en-US" b="1" dirty="0"/>
          </a:p>
        </p:txBody>
      </p:sp>
    </p:spTree>
    <p:extLst>
      <p:ext uri="{BB962C8B-B14F-4D97-AF65-F5344CB8AC3E}">
        <p14:creationId xmlns:p14="http://schemas.microsoft.com/office/powerpoint/2010/main" val="37482494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More from Hal Varian</a:t>
            </a:r>
            <a:endParaRPr lang="en-US" b="1" dirty="0"/>
          </a:p>
        </p:txBody>
      </p:sp>
      <p:sp>
        <p:nvSpPr>
          <p:cNvPr id="3" name="Content Placeholder 2"/>
          <p:cNvSpPr>
            <a:spLocks noGrp="1"/>
          </p:cNvSpPr>
          <p:nvPr>
            <p:ph idx="1"/>
          </p:nvPr>
        </p:nvSpPr>
        <p:spPr/>
        <p:txBody>
          <a:bodyPr>
            <a:normAutofit fontScale="70000" lnSpcReduction="20000"/>
          </a:bodyPr>
          <a:lstStyle/>
          <a:p>
            <a:r>
              <a:rPr lang="en-US" b="1" i="1" dirty="0"/>
              <a:t>The ability to take data – to be able to understand it, to process it, to extract value from it, to visualize it, to communicate it’s going to be a hugely important skill in the next decades, not only at the professional level but even at the educational level for elementary school kids, for high school kids, for college kids. Because now we really do have essentially free and ubiquitous data. So the complimentary scarce factor is the ability to understand that data and extract value from it.</a:t>
            </a:r>
          </a:p>
          <a:p>
            <a:r>
              <a:rPr lang="en-US" b="1" i="1" dirty="0"/>
              <a:t>I think statisticians are part of it, but it’s just a part. You also want to be able to visualize the data, communicate the data, and utilize it effectively. But I do think those skills – of being able to access, understand, and communicate the insights you get from data analysis – are going to be extremely important. Managers need to be able to access and understand the data themselves.</a:t>
            </a:r>
            <a:endParaRPr lang="en-US" b="1" dirty="0"/>
          </a:p>
        </p:txBody>
      </p:sp>
    </p:spTree>
    <p:extLst>
      <p:ext uri="{BB962C8B-B14F-4D97-AF65-F5344CB8AC3E}">
        <p14:creationId xmlns:p14="http://schemas.microsoft.com/office/powerpoint/2010/main" val="25712172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a Data Scientist?</a:t>
            </a:r>
            <a:endParaRPr lang="en-US" b="1" dirty="0"/>
          </a:p>
        </p:txBody>
      </p:sp>
      <p:sp>
        <p:nvSpPr>
          <p:cNvPr id="3" name="Content Placeholder 2"/>
          <p:cNvSpPr>
            <a:spLocks noGrp="1"/>
          </p:cNvSpPr>
          <p:nvPr>
            <p:ph idx="1"/>
          </p:nvPr>
        </p:nvSpPr>
        <p:spPr/>
        <p:txBody>
          <a:bodyPr/>
          <a:lstStyle/>
          <a:p>
            <a:pPr marL="0" indent="0">
              <a:buNone/>
            </a:pPr>
            <a:r>
              <a:rPr lang="en-US" b="1" dirty="0" smtClean="0"/>
              <a:t>“</a:t>
            </a:r>
            <a:r>
              <a:rPr lang="en-US" b="1" dirty="0"/>
              <a:t>A data scientist is someone who can obtain, scrub, explore, model and interpret data, blending hacking, statistics and machine learning. Data scientists not only are adept at working with data, but appreciate data itself as </a:t>
            </a:r>
            <a:r>
              <a:rPr lang="en-US" b="1" dirty="0" smtClean="0"/>
              <a:t>a </a:t>
            </a:r>
            <a:r>
              <a:rPr lang="en-US" b="1" dirty="0"/>
              <a:t>first-class </a:t>
            </a:r>
            <a:r>
              <a:rPr lang="en-US" b="1" dirty="0" smtClean="0"/>
              <a:t>product”</a:t>
            </a:r>
          </a:p>
          <a:p>
            <a:pPr marL="0" indent="0">
              <a:buNone/>
            </a:pPr>
            <a:r>
              <a:rPr lang="en-US" b="1" dirty="0">
                <a:effectLst/>
              </a:rPr>
              <a:t>	</a:t>
            </a:r>
            <a:r>
              <a:rPr lang="en-US" b="1" dirty="0" smtClean="0">
                <a:effectLst/>
              </a:rPr>
              <a:t>				Hilary Mason, former CSO, bit.ly</a:t>
            </a:r>
          </a:p>
        </p:txBody>
      </p:sp>
    </p:spTree>
    <p:extLst>
      <p:ext uri="{BB962C8B-B14F-4D97-AF65-F5344CB8AC3E}">
        <p14:creationId xmlns:p14="http://schemas.microsoft.com/office/powerpoint/2010/main" val="22587916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Science Successes</a:t>
            </a:r>
            <a:endParaRPr lang="en-US" b="1" dirty="0"/>
          </a:p>
        </p:txBody>
      </p:sp>
      <p:pic>
        <p:nvPicPr>
          <p:cNvPr id="4" name="Content Placeholder 3" descr="Moneyball.pdf"/>
          <p:cNvPicPr>
            <a:picLocks noGrp="1" noChangeAspect="1"/>
          </p:cNvPicPr>
          <p:nvPr>
            <p:ph idx="1"/>
          </p:nvPr>
        </p:nvPicPr>
        <p:blipFill rotWithShape="1">
          <a:blip r:embed="rId3">
            <a:extLst>
              <a:ext uri="{28A0092B-C50C-407E-A947-70E740481C1C}">
                <a14:useLocalDpi xmlns:a14="http://schemas.microsoft.com/office/drawing/2010/main" val="0"/>
              </a:ext>
            </a:extLst>
          </a:blip>
          <a:srcRect l="34624" t="4262" r="35113" b="73177"/>
          <a:stretch/>
        </p:blipFill>
        <p:spPr>
          <a:xfrm>
            <a:off x="4034255" y="1793104"/>
            <a:ext cx="4698130" cy="4532568"/>
          </a:xfrm>
        </p:spPr>
      </p:pic>
      <p:pic>
        <p:nvPicPr>
          <p:cNvPr id="5" name="Picture 4" descr="Moneyball book.pdf"/>
          <p:cNvPicPr>
            <a:picLocks noChangeAspect="1"/>
          </p:cNvPicPr>
          <p:nvPr/>
        </p:nvPicPr>
        <p:blipFill rotWithShape="1">
          <a:blip r:embed="rId4">
            <a:extLst>
              <a:ext uri="{28A0092B-C50C-407E-A947-70E740481C1C}">
                <a14:useLocalDpi xmlns:a14="http://schemas.microsoft.com/office/drawing/2010/main" val="0"/>
              </a:ext>
            </a:extLst>
          </a:blip>
          <a:srcRect l="27487" t="4005" r="27636" b="45710"/>
          <a:stretch/>
        </p:blipFill>
        <p:spPr>
          <a:xfrm>
            <a:off x="896501" y="1793104"/>
            <a:ext cx="3137754" cy="4549909"/>
          </a:xfrm>
          <a:prstGeom prst="rect">
            <a:avLst/>
          </a:prstGeom>
        </p:spPr>
      </p:pic>
    </p:spTree>
    <p:extLst>
      <p:ext uri="{BB962C8B-B14F-4D97-AF65-F5344CB8AC3E}">
        <p14:creationId xmlns:p14="http://schemas.microsoft.com/office/powerpoint/2010/main" val="41646874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Data Science Successes</a:t>
            </a:r>
            <a:endParaRPr lang="en-US" b="1"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074325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Science Successes</a:t>
            </a:r>
            <a:endParaRPr lang="en-US" b="1" dirty="0"/>
          </a:p>
        </p:txBody>
      </p:sp>
      <p:sp>
        <p:nvSpPr>
          <p:cNvPr id="3" name="Content Placeholder 2"/>
          <p:cNvSpPr>
            <a:spLocks noGrp="1"/>
          </p:cNvSpPr>
          <p:nvPr>
            <p:ph idx="1"/>
          </p:nvPr>
        </p:nvSpPr>
        <p:spPr/>
        <p:txBody>
          <a:bodyPr/>
          <a:lstStyle/>
          <a:p>
            <a:r>
              <a:rPr lang="en-US" b="1" dirty="0" smtClean="0"/>
              <a:t>Google and Netflix recommendations</a:t>
            </a:r>
          </a:p>
          <a:p>
            <a:r>
              <a:rPr lang="en-US" b="1" dirty="0" smtClean="0"/>
              <a:t>Spell check, Google Translate</a:t>
            </a:r>
          </a:p>
          <a:p>
            <a:r>
              <a:rPr lang="en-US" b="1" dirty="0" smtClean="0"/>
              <a:t>Target</a:t>
            </a:r>
          </a:p>
          <a:p>
            <a:r>
              <a:rPr lang="en-US" b="1" dirty="0" smtClean="0"/>
              <a:t>Dickey’s BBQ</a:t>
            </a:r>
          </a:p>
          <a:p>
            <a:r>
              <a:rPr lang="en-US" b="1" dirty="0" smtClean="0"/>
              <a:t>HealthPatch</a:t>
            </a:r>
          </a:p>
          <a:p>
            <a:r>
              <a:rPr lang="en-US" b="1" dirty="0" smtClean="0"/>
              <a:t>CordMatch</a:t>
            </a:r>
          </a:p>
          <a:p>
            <a:endParaRPr lang="en-US" b="1" dirty="0"/>
          </a:p>
        </p:txBody>
      </p:sp>
    </p:spTree>
    <p:extLst>
      <p:ext uri="{BB962C8B-B14F-4D97-AF65-F5344CB8AC3E}">
        <p14:creationId xmlns:p14="http://schemas.microsoft.com/office/powerpoint/2010/main" val="4132030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Terms We Will Use Interchangeably</a:t>
            </a:r>
            <a:endParaRPr lang="en-US" b="1" dirty="0"/>
          </a:p>
        </p:txBody>
      </p:sp>
      <p:sp>
        <p:nvSpPr>
          <p:cNvPr id="3" name="Content Placeholder 2"/>
          <p:cNvSpPr>
            <a:spLocks noGrp="1"/>
          </p:cNvSpPr>
          <p:nvPr>
            <p:ph idx="1"/>
          </p:nvPr>
        </p:nvSpPr>
        <p:spPr/>
        <p:txBody>
          <a:bodyPr/>
          <a:lstStyle/>
          <a:p>
            <a:r>
              <a:rPr lang="en-US" b="1" dirty="0" smtClean="0"/>
              <a:t>Big Data</a:t>
            </a:r>
          </a:p>
          <a:p>
            <a:r>
              <a:rPr lang="en-US" b="1" dirty="0" smtClean="0"/>
              <a:t>Analytics</a:t>
            </a:r>
          </a:p>
          <a:p>
            <a:r>
              <a:rPr lang="en-US" b="1" dirty="0" smtClean="0"/>
              <a:t>Data Science</a:t>
            </a:r>
            <a:endParaRPr lang="en-US" b="1" dirty="0"/>
          </a:p>
        </p:txBody>
      </p:sp>
    </p:spTree>
    <p:extLst>
      <p:ext uri="{BB962C8B-B14F-4D97-AF65-F5344CB8AC3E}">
        <p14:creationId xmlns:p14="http://schemas.microsoft.com/office/powerpoint/2010/main" val="2762932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Data Science?</a:t>
            </a:r>
            <a:endParaRPr lang="en-US" b="1"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Data science is about the whole process pipeline to extract information out of data.</a:t>
            </a:r>
          </a:p>
          <a:p>
            <a:pPr marL="0" indent="0">
              <a:buNone/>
            </a:pPr>
            <a:endParaRPr lang="en-US" b="1" dirty="0" smtClean="0"/>
          </a:p>
          <a:p>
            <a:pPr marL="0" indent="0">
              <a:buNone/>
            </a:pPr>
            <a:r>
              <a:rPr lang="en-US" b="1" dirty="0" smtClean="0"/>
              <a:t>The pipeline:</a:t>
            </a:r>
          </a:p>
          <a:p>
            <a:pPr marL="0" indent="0">
              <a:buNone/>
            </a:pPr>
            <a:r>
              <a:rPr lang="en-US" b="1" dirty="0" smtClean="0"/>
              <a:t>0.   Identify the question</a:t>
            </a:r>
          </a:p>
          <a:p>
            <a:pPr marL="514350" indent="-514350">
              <a:buFont typeface="+mj-lt"/>
              <a:buAutoNum type="arabicPeriod"/>
            </a:pPr>
            <a:r>
              <a:rPr lang="en-US" b="1" dirty="0" smtClean="0"/>
              <a:t>Prepare to run the model</a:t>
            </a:r>
          </a:p>
          <a:p>
            <a:pPr marL="514350" indent="-514350">
              <a:buFont typeface="+mj-lt"/>
              <a:buAutoNum type="arabicPeriod"/>
            </a:pPr>
            <a:r>
              <a:rPr lang="en-US" b="1" dirty="0" smtClean="0"/>
              <a:t>Run the model</a:t>
            </a:r>
          </a:p>
          <a:p>
            <a:pPr marL="514350" indent="-514350">
              <a:buFont typeface="+mj-lt"/>
              <a:buAutoNum type="arabicPeriod"/>
            </a:pPr>
            <a:r>
              <a:rPr lang="en-US" b="1" dirty="0" smtClean="0"/>
              <a:t>Communicate the results / deliver data product</a:t>
            </a:r>
            <a:endParaRPr lang="en-US" b="1" dirty="0"/>
          </a:p>
          <a:p>
            <a:pPr marL="0" indent="0">
              <a:buNone/>
            </a:pPr>
            <a:r>
              <a:rPr lang="en-US" b="1" dirty="0" smtClean="0"/>
              <a:t> </a:t>
            </a:r>
            <a:endParaRPr lang="en-US" b="1" dirty="0"/>
          </a:p>
        </p:txBody>
      </p:sp>
    </p:spTree>
    <p:extLst>
      <p:ext uri="{BB962C8B-B14F-4D97-AF65-F5344CB8AC3E}">
        <p14:creationId xmlns:p14="http://schemas.microsoft.com/office/powerpoint/2010/main" val="27329904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Data Science is about Data Products</a:t>
            </a:r>
            <a:endParaRPr lang="en-US" b="1" dirty="0"/>
          </a:p>
        </p:txBody>
      </p:sp>
      <p:sp>
        <p:nvSpPr>
          <p:cNvPr id="3" name="Content Placeholder 2"/>
          <p:cNvSpPr>
            <a:spLocks noGrp="1"/>
          </p:cNvSpPr>
          <p:nvPr>
            <p:ph idx="1"/>
          </p:nvPr>
        </p:nvSpPr>
        <p:spPr/>
        <p:txBody>
          <a:bodyPr/>
          <a:lstStyle/>
          <a:p>
            <a:pPr marL="0" indent="0">
              <a:buNone/>
            </a:pPr>
            <a:r>
              <a:rPr lang="en-US" b="1" dirty="0" smtClean="0"/>
              <a:t>Data products empower others to use the data</a:t>
            </a:r>
          </a:p>
          <a:p>
            <a:pPr marL="0" indent="0">
              <a:buNone/>
            </a:pPr>
            <a:endParaRPr lang="en-US" b="1" dirty="0"/>
          </a:p>
          <a:p>
            <a:pPr marL="0" indent="0">
              <a:buNone/>
            </a:pPr>
            <a:r>
              <a:rPr lang="en-US" b="1" dirty="0" smtClean="0"/>
              <a:t>Examples:</a:t>
            </a:r>
          </a:p>
          <a:p>
            <a:r>
              <a:rPr lang="en-US" b="1" dirty="0" smtClean="0">
                <a:hlinkClick r:id="rId2"/>
              </a:rPr>
              <a:t>Global Burden of Disease</a:t>
            </a:r>
            <a:endParaRPr lang="en-US" b="1" dirty="0" smtClean="0"/>
          </a:p>
          <a:p>
            <a:r>
              <a:rPr lang="en-US" b="1" dirty="0" smtClean="0">
                <a:hlinkClick r:id="rId3"/>
              </a:rPr>
              <a:t>Flu Near You</a:t>
            </a:r>
            <a:endParaRPr lang="en-US" b="1" dirty="0" smtClean="0"/>
          </a:p>
          <a:p>
            <a:pPr marL="0" indent="0">
              <a:buNone/>
            </a:pPr>
            <a:endParaRPr lang="en-US" b="1" dirty="0"/>
          </a:p>
        </p:txBody>
      </p:sp>
    </p:spTree>
    <p:extLst>
      <p:ext uri="{BB962C8B-B14F-4D97-AF65-F5344CB8AC3E}">
        <p14:creationId xmlns:p14="http://schemas.microsoft.com/office/powerpoint/2010/main" val="38700629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Science Skills</a:t>
            </a:r>
            <a:endParaRPr lang="en-US" b="1" dirty="0"/>
          </a:p>
        </p:txBody>
      </p:sp>
      <p:sp>
        <p:nvSpPr>
          <p:cNvPr id="3" name="Content Placeholder 2"/>
          <p:cNvSpPr>
            <a:spLocks noGrp="1"/>
          </p:cNvSpPr>
          <p:nvPr>
            <p:ph idx="1"/>
          </p:nvPr>
        </p:nvSpPr>
        <p:spPr/>
        <p:txBody>
          <a:bodyPr>
            <a:normAutofit lnSpcReduction="10000"/>
          </a:bodyPr>
          <a:lstStyle/>
          <a:p>
            <a:r>
              <a:rPr lang="en-US" b="1" dirty="0" smtClean="0"/>
              <a:t>Science – domain area knowledge</a:t>
            </a:r>
          </a:p>
          <a:p>
            <a:r>
              <a:rPr lang="en-US" b="1" dirty="0" smtClean="0"/>
              <a:t>Data wrangling</a:t>
            </a:r>
          </a:p>
          <a:p>
            <a:r>
              <a:rPr lang="en-US" b="1" dirty="0" smtClean="0"/>
              <a:t>Programming</a:t>
            </a:r>
          </a:p>
          <a:p>
            <a:r>
              <a:rPr lang="en-US" b="1" dirty="0" smtClean="0"/>
              <a:t>Statistics</a:t>
            </a:r>
          </a:p>
          <a:p>
            <a:r>
              <a:rPr lang="en-US" b="1" dirty="0" smtClean="0"/>
              <a:t>Machine Learning</a:t>
            </a:r>
          </a:p>
          <a:p>
            <a:r>
              <a:rPr lang="en-US" b="1" dirty="0" smtClean="0"/>
              <a:t>Communication</a:t>
            </a:r>
          </a:p>
          <a:p>
            <a:r>
              <a:rPr lang="en-US" b="1" dirty="0" smtClean="0"/>
              <a:t>Sharing</a:t>
            </a:r>
          </a:p>
          <a:p>
            <a:r>
              <a:rPr lang="en-US" b="1" dirty="0" smtClean="0"/>
              <a:t>Keep in mind need for reproducibility</a:t>
            </a:r>
            <a:endParaRPr lang="en-US" b="1" dirty="0"/>
          </a:p>
        </p:txBody>
      </p:sp>
    </p:spTree>
    <p:extLst>
      <p:ext uri="{BB962C8B-B14F-4D97-AF65-F5344CB8AC3E}">
        <p14:creationId xmlns:p14="http://schemas.microsoft.com/office/powerpoint/2010/main" val="28381092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Science Question Types</a:t>
            </a:r>
            <a:endParaRPr lang="en-US" b="1" dirty="0"/>
          </a:p>
        </p:txBody>
      </p:sp>
      <p:sp>
        <p:nvSpPr>
          <p:cNvPr id="3" name="Content Placeholder 2"/>
          <p:cNvSpPr>
            <a:spLocks noGrp="1"/>
          </p:cNvSpPr>
          <p:nvPr>
            <p:ph idx="1"/>
          </p:nvPr>
        </p:nvSpPr>
        <p:spPr/>
        <p:txBody>
          <a:bodyPr/>
          <a:lstStyle/>
          <a:p>
            <a:r>
              <a:rPr lang="en-US" b="1" dirty="0" smtClean="0"/>
              <a:t>Descriptive</a:t>
            </a:r>
          </a:p>
          <a:p>
            <a:r>
              <a:rPr lang="en-US" b="1" dirty="0" smtClean="0"/>
              <a:t>Exploratory</a:t>
            </a:r>
          </a:p>
          <a:p>
            <a:r>
              <a:rPr lang="en-US" b="1" dirty="0" smtClean="0"/>
              <a:t>Inferential</a:t>
            </a:r>
          </a:p>
          <a:p>
            <a:r>
              <a:rPr lang="en-US" b="1" dirty="0" smtClean="0"/>
              <a:t>Predictive</a:t>
            </a:r>
          </a:p>
          <a:p>
            <a:r>
              <a:rPr lang="en-US" b="1" dirty="0" smtClean="0"/>
              <a:t>Causal</a:t>
            </a:r>
            <a:endParaRPr lang="en-US" b="1" dirty="0"/>
          </a:p>
        </p:txBody>
      </p:sp>
    </p:spTree>
    <p:extLst>
      <p:ext uri="{BB962C8B-B14F-4D97-AF65-F5344CB8AC3E}">
        <p14:creationId xmlns:p14="http://schemas.microsoft.com/office/powerpoint/2010/main" val="13971601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Descriptive Data </a:t>
            </a:r>
            <a:endParaRPr lang="en-US" b="1" dirty="0"/>
          </a:p>
        </p:txBody>
      </p:sp>
      <p:sp>
        <p:nvSpPr>
          <p:cNvPr id="3" name="Content Placeholder 2"/>
          <p:cNvSpPr>
            <a:spLocks noGrp="1"/>
          </p:cNvSpPr>
          <p:nvPr>
            <p:ph idx="1"/>
          </p:nvPr>
        </p:nvSpPr>
        <p:spPr/>
        <p:txBody>
          <a:bodyPr/>
          <a:lstStyle/>
          <a:p>
            <a:r>
              <a:rPr lang="en-US" b="1" dirty="0" smtClean="0"/>
              <a:t>Census</a:t>
            </a:r>
          </a:p>
          <a:p>
            <a:r>
              <a:rPr lang="en-US" b="1" dirty="0" smtClean="0">
                <a:hlinkClick r:id="rId3"/>
              </a:rPr>
              <a:t>Google n-gram</a:t>
            </a:r>
            <a:endParaRPr lang="en-US" b="1" dirty="0"/>
          </a:p>
        </p:txBody>
      </p:sp>
    </p:spTree>
    <p:extLst>
      <p:ext uri="{BB962C8B-B14F-4D97-AF65-F5344CB8AC3E}">
        <p14:creationId xmlns:p14="http://schemas.microsoft.com/office/powerpoint/2010/main" val="27264075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Exploratory Data Analysis</a:t>
            </a:r>
            <a:endParaRPr lang="en-US" b="1" dirty="0"/>
          </a:p>
        </p:txBody>
      </p:sp>
      <p:sp>
        <p:nvSpPr>
          <p:cNvPr id="3" name="Content Placeholder 2"/>
          <p:cNvSpPr>
            <a:spLocks noGrp="1"/>
          </p:cNvSpPr>
          <p:nvPr>
            <p:ph idx="1"/>
          </p:nvPr>
        </p:nvSpPr>
        <p:spPr/>
        <p:txBody>
          <a:bodyPr/>
          <a:lstStyle/>
          <a:p>
            <a:r>
              <a:rPr lang="en-US" b="1" dirty="0" smtClean="0"/>
              <a:t>Purpose is to discover new questions</a:t>
            </a:r>
          </a:p>
          <a:p>
            <a:r>
              <a:rPr lang="en-US" b="1" dirty="0" smtClean="0"/>
              <a:t>Not final</a:t>
            </a:r>
          </a:p>
          <a:p>
            <a:r>
              <a:rPr lang="en-US" b="1" dirty="0" smtClean="0"/>
              <a:t>Not generalizable</a:t>
            </a:r>
            <a:endParaRPr lang="en-US" b="1" dirty="0"/>
          </a:p>
        </p:txBody>
      </p:sp>
    </p:spTree>
    <p:extLst>
      <p:ext uri="{BB962C8B-B14F-4D97-AF65-F5344CB8AC3E}">
        <p14:creationId xmlns:p14="http://schemas.microsoft.com/office/powerpoint/2010/main" val="37099539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Inferential Analysis</a:t>
            </a:r>
            <a:endParaRPr lang="en-US" b="1" dirty="0"/>
          </a:p>
        </p:txBody>
      </p:sp>
      <p:sp>
        <p:nvSpPr>
          <p:cNvPr id="3" name="Content Placeholder 2"/>
          <p:cNvSpPr>
            <a:spLocks noGrp="1"/>
          </p:cNvSpPr>
          <p:nvPr>
            <p:ph idx="1"/>
          </p:nvPr>
        </p:nvSpPr>
        <p:spPr/>
        <p:txBody>
          <a:bodyPr/>
          <a:lstStyle/>
          <a:p>
            <a:r>
              <a:rPr lang="en-US" b="1" dirty="0" smtClean="0"/>
              <a:t>Extend conclusions about a small number of observations to a larger population</a:t>
            </a:r>
          </a:p>
          <a:p>
            <a:r>
              <a:rPr lang="en-US" b="1" dirty="0" smtClean="0"/>
              <a:t>Estimate a quantity and its variability</a:t>
            </a:r>
          </a:p>
          <a:p>
            <a:r>
              <a:rPr lang="en-US" b="1" dirty="0" smtClean="0"/>
              <a:t>Statistical testing</a:t>
            </a:r>
            <a:endParaRPr lang="en-US" b="1" dirty="0"/>
          </a:p>
        </p:txBody>
      </p:sp>
    </p:spTree>
    <p:extLst>
      <p:ext uri="{BB962C8B-B14F-4D97-AF65-F5344CB8AC3E}">
        <p14:creationId xmlns:p14="http://schemas.microsoft.com/office/powerpoint/2010/main" val="21263953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Prediction</a:t>
            </a:r>
            <a:endParaRPr lang="en-US" b="1" dirty="0"/>
          </a:p>
        </p:txBody>
      </p:sp>
      <p:sp>
        <p:nvSpPr>
          <p:cNvPr id="3" name="Content Placeholder 2"/>
          <p:cNvSpPr>
            <a:spLocks noGrp="1"/>
          </p:cNvSpPr>
          <p:nvPr>
            <p:ph idx="1"/>
          </p:nvPr>
        </p:nvSpPr>
        <p:spPr/>
        <p:txBody>
          <a:bodyPr/>
          <a:lstStyle/>
          <a:p>
            <a:r>
              <a:rPr lang="en-US" b="1" dirty="0" smtClean="0"/>
              <a:t>X predicts Y</a:t>
            </a:r>
          </a:p>
          <a:p>
            <a:r>
              <a:rPr lang="en-US" b="1" dirty="0" smtClean="0">
                <a:hlinkClick r:id="rId3"/>
              </a:rPr>
              <a:t>Target</a:t>
            </a:r>
            <a:endParaRPr lang="en-US" b="1" dirty="0"/>
          </a:p>
        </p:txBody>
      </p:sp>
    </p:spTree>
    <p:extLst>
      <p:ext uri="{BB962C8B-B14F-4D97-AF65-F5344CB8AC3E}">
        <p14:creationId xmlns:p14="http://schemas.microsoft.com/office/powerpoint/2010/main" val="6123229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Causality</a:t>
            </a:r>
            <a:endParaRPr lang="en-US" b="1" dirty="0"/>
          </a:p>
        </p:txBody>
      </p:sp>
      <p:sp>
        <p:nvSpPr>
          <p:cNvPr id="3" name="Content Placeholder 2"/>
          <p:cNvSpPr>
            <a:spLocks noGrp="1"/>
          </p:cNvSpPr>
          <p:nvPr>
            <p:ph idx="1"/>
          </p:nvPr>
        </p:nvSpPr>
        <p:spPr/>
        <p:txBody>
          <a:bodyPr/>
          <a:lstStyle/>
          <a:p>
            <a:r>
              <a:rPr lang="en-US" b="1" dirty="0" smtClean="0"/>
              <a:t>Experiment</a:t>
            </a:r>
          </a:p>
          <a:p>
            <a:r>
              <a:rPr lang="en-US" b="1" dirty="0" smtClean="0"/>
              <a:t>Randomized clinical trials are the gold standard</a:t>
            </a:r>
            <a:endParaRPr lang="en-US" b="1" dirty="0"/>
          </a:p>
        </p:txBody>
      </p:sp>
    </p:spTree>
    <p:extLst>
      <p:ext uri="{BB962C8B-B14F-4D97-AF65-F5344CB8AC3E}">
        <p14:creationId xmlns:p14="http://schemas.microsoft.com/office/powerpoint/2010/main" val="10865684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Caution</a:t>
            </a:r>
            <a:endParaRPr lang="en-US" b="1" dirty="0"/>
          </a:p>
        </p:txBody>
      </p:sp>
      <p:sp>
        <p:nvSpPr>
          <p:cNvPr id="3" name="Content Placeholder 2"/>
          <p:cNvSpPr>
            <a:spLocks noGrp="1"/>
          </p:cNvSpPr>
          <p:nvPr>
            <p:ph idx="1"/>
          </p:nvPr>
        </p:nvSpPr>
        <p:spPr/>
        <p:txBody>
          <a:bodyPr/>
          <a:lstStyle/>
          <a:p>
            <a:pPr marL="0" indent="0" algn="ctr">
              <a:buNone/>
            </a:pPr>
            <a:r>
              <a:rPr lang="en-US" b="1" dirty="0" smtClean="0"/>
              <a:t>Make sure that your analyses are reproducible</a:t>
            </a:r>
            <a:endParaRPr lang="en-US" b="1" dirty="0"/>
          </a:p>
        </p:txBody>
      </p:sp>
      <p:pic>
        <p:nvPicPr>
          <p:cNvPr id="4" name="Picture 3" descr="Baggerly and Coombes title page.tiff"/>
          <p:cNvPicPr>
            <a:picLocks noChangeAspect="1"/>
          </p:cNvPicPr>
          <p:nvPr/>
        </p:nvPicPr>
        <p:blipFill rotWithShape="1">
          <a:blip r:embed="rId2">
            <a:extLst>
              <a:ext uri="{28A0092B-C50C-407E-A947-70E740481C1C}">
                <a14:useLocalDpi xmlns:a14="http://schemas.microsoft.com/office/drawing/2010/main" val="0"/>
              </a:ext>
            </a:extLst>
          </a:blip>
          <a:srcRect l="20698" t="13857" r="23745" b="9401"/>
          <a:stretch/>
        </p:blipFill>
        <p:spPr>
          <a:xfrm>
            <a:off x="2330747" y="2241380"/>
            <a:ext cx="4482507" cy="4295978"/>
          </a:xfrm>
          <a:prstGeom prst="rect">
            <a:avLst/>
          </a:prstGeom>
        </p:spPr>
      </p:pic>
    </p:spTree>
    <p:extLst>
      <p:ext uri="{BB962C8B-B14F-4D97-AF65-F5344CB8AC3E}">
        <p14:creationId xmlns:p14="http://schemas.microsoft.com/office/powerpoint/2010/main" val="810662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Is Big Data a thing like Big Hair?</a:t>
            </a:r>
            <a:endParaRPr lang="en-US" b="1" dirty="0"/>
          </a:p>
        </p:txBody>
      </p:sp>
      <p:sp>
        <p:nvSpPr>
          <p:cNvPr id="8" name="Content Placeholder 7"/>
          <p:cNvSpPr>
            <a:spLocks noGrp="1"/>
          </p:cNvSpPr>
          <p:nvPr>
            <p:ph idx="1"/>
          </p:nvPr>
        </p:nvSpPr>
        <p:spPr/>
        <p:txBody>
          <a:bodyPr/>
          <a:lstStyle/>
          <a:p>
            <a:pPr marL="0" indent="0">
              <a:buNone/>
            </a:pPr>
            <a:r>
              <a:rPr lang="en-US" b="1" dirty="0" smtClean="0"/>
              <a:t>						D. Brogan</a:t>
            </a:r>
            <a:endParaRPr lang="en-US" b="1" dirty="0"/>
          </a:p>
        </p:txBody>
      </p:sp>
    </p:spTree>
    <p:extLst>
      <p:ext uri="{BB962C8B-B14F-4D97-AF65-F5344CB8AC3E}">
        <p14:creationId xmlns:p14="http://schemas.microsoft.com/office/powerpoint/2010/main" val="3932979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Sharing</a:t>
            </a:r>
            <a:endParaRPr lang="en-US" b="1" dirty="0"/>
          </a:p>
        </p:txBody>
      </p:sp>
      <p:sp>
        <p:nvSpPr>
          <p:cNvPr id="3" name="Content Placeholder 2"/>
          <p:cNvSpPr>
            <a:spLocks noGrp="1"/>
          </p:cNvSpPr>
          <p:nvPr>
            <p:ph idx="1"/>
          </p:nvPr>
        </p:nvSpPr>
        <p:spPr/>
        <p:txBody>
          <a:bodyPr/>
          <a:lstStyle/>
          <a:p>
            <a:r>
              <a:rPr lang="en-US" b="1" dirty="0" smtClean="0"/>
              <a:t>Required, if not by NIH, by journal</a:t>
            </a:r>
          </a:p>
          <a:p>
            <a:r>
              <a:rPr lang="en-US" b="1" dirty="0" smtClean="0"/>
              <a:t>Have a plan</a:t>
            </a:r>
          </a:p>
          <a:p>
            <a:r>
              <a:rPr lang="en-US" b="1" dirty="0" smtClean="0"/>
              <a:t>An outsider should be able to run the whole pipeline from the original raw data to produce the given results</a:t>
            </a:r>
            <a:endParaRPr lang="en-US" b="1" dirty="0"/>
          </a:p>
        </p:txBody>
      </p:sp>
    </p:spTree>
    <p:extLst>
      <p:ext uri="{BB962C8B-B14F-4D97-AF65-F5344CB8AC3E}">
        <p14:creationId xmlns:p14="http://schemas.microsoft.com/office/powerpoint/2010/main" val="39760952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Tools We Will Use in This Class</a:t>
            </a:r>
            <a:endParaRPr lang="en-US" b="1" dirty="0"/>
          </a:p>
        </p:txBody>
      </p:sp>
      <p:sp>
        <p:nvSpPr>
          <p:cNvPr id="3" name="Content Placeholder 2"/>
          <p:cNvSpPr>
            <a:spLocks noGrp="1"/>
          </p:cNvSpPr>
          <p:nvPr>
            <p:ph idx="1"/>
          </p:nvPr>
        </p:nvSpPr>
        <p:spPr/>
        <p:txBody>
          <a:bodyPr/>
          <a:lstStyle/>
          <a:p>
            <a:r>
              <a:rPr lang="en-US" b="1" dirty="0" smtClean="0"/>
              <a:t>R</a:t>
            </a:r>
          </a:p>
          <a:p>
            <a:r>
              <a:rPr lang="en-US" b="1" dirty="0" smtClean="0"/>
              <a:t>RStudio</a:t>
            </a:r>
          </a:p>
          <a:p>
            <a:r>
              <a:rPr lang="en-US" b="1" dirty="0" smtClean="0"/>
              <a:t>RMarkdown</a:t>
            </a:r>
          </a:p>
          <a:p>
            <a:r>
              <a:rPr lang="en-US" b="1" dirty="0" smtClean="0"/>
              <a:t>Git</a:t>
            </a:r>
          </a:p>
          <a:p>
            <a:r>
              <a:rPr lang="en-US" b="1" dirty="0" smtClean="0"/>
              <a:t>GitHub</a:t>
            </a:r>
            <a:endParaRPr lang="en-US" b="1" dirty="0"/>
          </a:p>
        </p:txBody>
      </p:sp>
    </p:spTree>
    <p:extLst>
      <p:ext uri="{BB962C8B-B14F-4D97-AF65-F5344CB8AC3E}">
        <p14:creationId xmlns:p14="http://schemas.microsoft.com/office/powerpoint/2010/main" val="150140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R and RStudio?</a:t>
            </a:r>
            <a:endParaRPr lang="en-US" b="1" dirty="0"/>
          </a:p>
        </p:txBody>
      </p:sp>
      <p:sp>
        <p:nvSpPr>
          <p:cNvPr id="3" name="Content Placeholder 2"/>
          <p:cNvSpPr>
            <a:spLocks noGrp="1"/>
          </p:cNvSpPr>
          <p:nvPr>
            <p:ph idx="1"/>
          </p:nvPr>
        </p:nvSpPr>
        <p:spPr/>
        <p:txBody>
          <a:bodyPr/>
          <a:lstStyle/>
          <a:p>
            <a:r>
              <a:rPr lang="en-US" b="1" dirty="0" smtClean="0"/>
              <a:t>Free</a:t>
            </a:r>
          </a:p>
          <a:p>
            <a:r>
              <a:rPr lang="en-US" b="1" dirty="0" smtClean="0"/>
              <a:t>Rich set of packages</a:t>
            </a:r>
          </a:p>
          <a:p>
            <a:r>
              <a:rPr lang="en-US" b="1" dirty="0" smtClean="0"/>
              <a:t>Active developer community</a:t>
            </a:r>
          </a:p>
          <a:p>
            <a:r>
              <a:rPr lang="en-US" b="1" dirty="0" smtClean="0"/>
              <a:t>RStudio - Integrated Development Environment (IDE) </a:t>
            </a:r>
            <a:endParaRPr lang="en-US" b="1" dirty="0"/>
          </a:p>
        </p:txBody>
      </p:sp>
    </p:spTree>
    <p:extLst>
      <p:ext uri="{BB962C8B-B14F-4D97-AF65-F5344CB8AC3E}">
        <p14:creationId xmlns:p14="http://schemas.microsoft.com/office/powerpoint/2010/main" val="34737428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R Markdown?</a:t>
            </a:r>
            <a:endParaRPr lang="en-US" b="1" dirty="0"/>
          </a:p>
        </p:txBody>
      </p:sp>
      <p:sp>
        <p:nvSpPr>
          <p:cNvPr id="3" name="Content Placeholder 2"/>
          <p:cNvSpPr>
            <a:spLocks noGrp="1"/>
          </p:cNvSpPr>
          <p:nvPr>
            <p:ph idx="1"/>
          </p:nvPr>
        </p:nvSpPr>
        <p:spPr/>
        <p:txBody>
          <a:bodyPr/>
          <a:lstStyle/>
          <a:p>
            <a:r>
              <a:rPr lang="en-US" b="1" dirty="0" smtClean="0"/>
              <a:t>R package</a:t>
            </a:r>
          </a:p>
          <a:p>
            <a:r>
              <a:rPr lang="en-US" b="1" dirty="0" smtClean="0"/>
              <a:t>Integrates nicely with RStudio</a:t>
            </a:r>
          </a:p>
          <a:p>
            <a:r>
              <a:rPr lang="en-US" b="1" dirty="0" smtClean="0"/>
              <a:t>Creates dynamic documents with R</a:t>
            </a:r>
            <a:endParaRPr lang="en-US" b="1" dirty="0"/>
          </a:p>
        </p:txBody>
      </p:sp>
    </p:spTree>
    <p:extLst>
      <p:ext uri="{BB962C8B-B14F-4D97-AF65-F5344CB8AC3E}">
        <p14:creationId xmlns:p14="http://schemas.microsoft.com/office/powerpoint/2010/main" val="29748060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Git and GitHub?</a:t>
            </a:r>
            <a:endParaRPr lang="en-US" b="1" dirty="0"/>
          </a:p>
        </p:txBody>
      </p:sp>
      <p:sp>
        <p:nvSpPr>
          <p:cNvPr id="3" name="Content Placeholder 2"/>
          <p:cNvSpPr>
            <a:spLocks noGrp="1"/>
          </p:cNvSpPr>
          <p:nvPr>
            <p:ph idx="1"/>
          </p:nvPr>
        </p:nvSpPr>
        <p:spPr/>
        <p:txBody>
          <a:bodyPr/>
          <a:lstStyle/>
          <a:p>
            <a:r>
              <a:rPr lang="en-US" b="1" dirty="0" smtClean="0"/>
              <a:t>Git – version control system</a:t>
            </a:r>
          </a:p>
          <a:p>
            <a:r>
              <a:rPr lang="en-US" b="1" dirty="0" smtClean="0"/>
              <a:t>GitHub – depository</a:t>
            </a:r>
          </a:p>
          <a:p>
            <a:endParaRPr lang="en-US" b="1" dirty="0"/>
          </a:p>
        </p:txBody>
      </p:sp>
    </p:spTree>
    <p:extLst>
      <p:ext uri="{BB962C8B-B14F-4D97-AF65-F5344CB8AC3E}">
        <p14:creationId xmlns:p14="http://schemas.microsoft.com/office/powerpoint/2010/main" val="10606568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 OED</a:t>
            </a:r>
            <a:endParaRPr lang="en-US" b="1" dirty="0"/>
          </a:p>
        </p:txBody>
      </p:sp>
      <p:sp>
        <p:nvSpPr>
          <p:cNvPr id="3" name="Content Placeholder 2"/>
          <p:cNvSpPr>
            <a:spLocks noGrp="1"/>
          </p:cNvSpPr>
          <p:nvPr>
            <p:ph idx="1"/>
          </p:nvPr>
        </p:nvSpPr>
        <p:spPr/>
        <p:txBody>
          <a:bodyPr/>
          <a:lstStyle/>
          <a:p>
            <a:pPr marL="0" indent="0" algn="ctr">
              <a:buNone/>
            </a:pPr>
            <a:r>
              <a:rPr lang="en-US" b="1" dirty="0" smtClean="0"/>
              <a:t>“</a:t>
            </a:r>
            <a:r>
              <a:rPr lang="en-US" b="1" dirty="0"/>
              <a:t>Facts and statistics collected together for reference or analysis</a:t>
            </a:r>
            <a:r>
              <a:rPr lang="en-US" b="1" dirty="0" smtClean="0"/>
              <a:t>”</a:t>
            </a:r>
            <a:endParaRPr lang="en-US" b="1" dirty="0"/>
          </a:p>
        </p:txBody>
      </p:sp>
    </p:spTree>
    <p:extLst>
      <p:ext uri="{BB962C8B-B14F-4D97-AF65-F5344CB8AC3E}">
        <p14:creationId xmlns:p14="http://schemas.microsoft.com/office/powerpoint/2010/main" val="14989884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 OED</a:t>
            </a:r>
            <a:endParaRPr lang="en-US" b="1" dirty="0"/>
          </a:p>
        </p:txBody>
      </p:sp>
      <p:sp>
        <p:nvSpPr>
          <p:cNvPr id="3" name="Content Placeholder 2"/>
          <p:cNvSpPr>
            <a:spLocks noGrp="1"/>
          </p:cNvSpPr>
          <p:nvPr>
            <p:ph idx="1"/>
          </p:nvPr>
        </p:nvSpPr>
        <p:spPr/>
        <p:txBody>
          <a:bodyPr/>
          <a:lstStyle/>
          <a:p>
            <a:r>
              <a:rPr lang="en-US" b="1" dirty="0" smtClean="0"/>
              <a:t>“</a:t>
            </a:r>
            <a:r>
              <a:rPr lang="en-US" b="1" dirty="0"/>
              <a:t>Facts and statistics collected </a:t>
            </a:r>
            <a:r>
              <a:rPr lang="en-US" b="1" dirty="0">
                <a:solidFill>
                  <a:srgbClr val="FF0000"/>
                </a:solidFill>
              </a:rPr>
              <a:t>together</a:t>
            </a:r>
            <a:r>
              <a:rPr lang="en-US" b="1" dirty="0"/>
              <a:t> for reference or analysis</a:t>
            </a:r>
            <a:r>
              <a:rPr lang="en-US" b="1" dirty="0" smtClean="0"/>
              <a:t>”</a:t>
            </a:r>
            <a:endParaRPr lang="en-US" b="1" dirty="0"/>
          </a:p>
        </p:txBody>
      </p:sp>
    </p:spTree>
    <p:extLst>
      <p:ext uri="{BB962C8B-B14F-4D97-AF65-F5344CB8AC3E}">
        <p14:creationId xmlns:p14="http://schemas.microsoft.com/office/powerpoint/2010/main" val="28279349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 OED</a:t>
            </a:r>
            <a:endParaRPr lang="en-US" b="1" dirty="0"/>
          </a:p>
        </p:txBody>
      </p:sp>
      <p:sp>
        <p:nvSpPr>
          <p:cNvPr id="3" name="Content Placeholder 2"/>
          <p:cNvSpPr>
            <a:spLocks noGrp="1"/>
          </p:cNvSpPr>
          <p:nvPr>
            <p:ph idx="1"/>
          </p:nvPr>
        </p:nvSpPr>
        <p:spPr/>
        <p:txBody>
          <a:bodyPr/>
          <a:lstStyle/>
          <a:p>
            <a:pPr marL="0" indent="0" algn="ctr">
              <a:buNone/>
            </a:pPr>
            <a:r>
              <a:rPr lang="en-US" b="1" dirty="0" smtClean="0"/>
              <a:t>“</a:t>
            </a:r>
            <a:r>
              <a:rPr lang="en-US" b="1" dirty="0">
                <a:solidFill>
                  <a:srgbClr val="FF0000"/>
                </a:solidFill>
              </a:rPr>
              <a:t>Facts and statistics </a:t>
            </a:r>
            <a:r>
              <a:rPr lang="en-US" b="1" dirty="0"/>
              <a:t>collected together for reference or analysis</a:t>
            </a:r>
            <a:r>
              <a:rPr lang="en-US" b="1" dirty="0" smtClean="0"/>
              <a:t>”</a:t>
            </a:r>
            <a:endParaRPr lang="en-US" b="1" dirty="0"/>
          </a:p>
        </p:txBody>
      </p:sp>
    </p:spTree>
    <p:extLst>
      <p:ext uri="{BB962C8B-B14F-4D97-AF65-F5344CB8AC3E}">
        <p14:creationId xmlns:p14="http://schemas.microsoft.com/office/powerpoint/2010/main" val="28279349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 OED</a:t>
            </a:r>
            <a:endParaRPr lang="en-US" b="1" dirty="0"/>
          </a:p>
        </p:txBody>
      </p:sp>
      <p:sp>
        <p:nvSpPr>
          <p:cNvPr id="3" name="Content Placeholder 2"/>
          <p:cNvSpPr>
            <a:spLocks noGrp="1"/>
          </p:cNvSpPr>
          <p:nvPr>
            <p:ph idx="1"/>
          </p:nvPr>
        </p:nvSpPr>
        <p:spPr/>
        <p:txBody>
          <a:bodyPr/>
          <a:lstStyle/>
          <a:p>
            <a:pPr marL="0" indent="0" algn="ctr">
              <a:buNone/>
            </a:pPr>
            <a:r>
              <a:rPr lang="en-US" b="1" dirty="0" smtClean="0"/>
              <a:t>“</a:t>
            </a:r>
            <a:r>
              <a:rPr lang="en-US" b="1" dirty="0">
                <a:solidFill>
                  <a:srgbClr val="FF0000"/>
                </a:solidFill>
              </a:rPr>
              <a:t>Facts</a:t>
            </a:r>
            <a:r>
              <a:rPr lang="en-US" b="1" dirty="0"/>
              <a:t> and statistics collected together for reference or analysis</a:t>
            </a:r>
            <a:r>
              <a:rPr lang="en-US" b="1" dirty="0" smtClean="0"/>
              <a:t>”</a:t>
            </a:r>
            <a:endParaRPr lang="en-US" b="1" dirty="0"/>
          </a:p>
        </p:txBody>
      </p:sp>
    </p:spTree>
    <p:extLst>
      <p:ext uri="{BB962C8B-B14F-4D97-AF65-F5344CB8AC3E}">
        <p14:creationId xmlns:p14="http://schemas.microsoft.com/office/powerpoint/2010/main" val="28279349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“data”?</a:t>
            </a:r>
            <a:endParaRPr lang="en-US" b="1" dirty="0"/>
          </a:p>
        </p:txBody>
      </p:sp>
      <p:sp>
        <p:nvSpPr>
          <p:cNvPr id="3" name="Content Placeholder 2"/>
          <p:cNvSpPr>
            <a:spLocks noGrp="1"/>
          </p:cNvSpPr>
          <p:nvPr>
            <p:ph idx="1"/>
          </p:nvPr>
        </p:nvSpPr>
        <p:spPr/>
        <p:txBody>
          <a:bodyPr/>
          <a:lstStyle/>
          <a:p>
            <a:pPr marL="0" indent="0">
              <a:buNone/>
            </a:pPr>
            <a:r>
              <a:rPr lang="en-US" b="1" dirty="0" smtClean="0">
                <a:hlinkClick r:id="rId3"/>
              </a:rPr>
              <a:t>https://www.youtube.com/watch?v=EMHP-q4GEDc</a:t>
            </a:r>
            <a:endParaRPr lang="en-US" b="1" dirty="0"/>
          </a:p>
        </p:txBody>
      </p:sp>
    </p:spTree>
    <p:extLst>
      <p:ext uri="{BB962C8B-B14F-4D97-AF65-F5344CB8AC3E}">
        <p14:creationId xmlns:p14="http://schemas.microsoft.com/office/powerpoint/2010/main" val="1063024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Frame of Reference</a:t>
            </a:r>
            <a:endParaRPr lang="en-US" b="1" dirty="0"/>
          </a:p>
        </p:txBody>
      </p:sp>
      <p:pic>
        <p:nvPicPr>
          <p:cNvPr id="4" name="Content Placeholder 3" descr="abacus1.jpg"/>
          <p:cNvPicPr>
            <a:picLocks noGrp="1" noChangeAspect="1"/>
          </p:cNvPicPr>
          <p:nvPr>
            <p:ph idx="1"/>
          </p:nvPr>
        </p:nvPicPr>
        <p:blipFill>
          <a:blip r:embed="rId2">
            <a:extLst>
              <a:ext uri="{28A0092B-C50C-407E-A947-70E740481C1C}">
                <a14:useLocalDpi xmlns:a14="http://schemas.microsoft.com/office/drawing/2010/main" val="0"/>
              </a:ext>
            </a:extLst>
          </a:blip>
          <a:srcRect t="13475" b="13475"/>
          <a:stretch>
            <a:fillRect/>
          </a:stretch>
        </p:blipFill>
        <p:spPr>
          <a:xfrm>
            <a:off x="457200" y="1600201"/>
            <a:ext cx="3122510" cy="1717260"/>
          </a:xfrm>
        </p:spPr>
      </p:pic>
    </p:spTree>
    <p:extLst>
      <p:ext uri="{BB962C8B-B14F-4D97-AF65-F5344CB8AC3E}">
        <p14:creationId xmlns:p14="http://schemas.microsoft.com/office/powerpoint/2010/main" val="33937371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Examples of Data</a:t>
            </a:r>
            <a:endParaRPr lang="en-US" b="1" dirty="0"/>
          </a:p>
        </p:txBody>
      </p:sp>
      <p:pic>
        <p:nvPicPr>
          <p:cNvPr id="4" name="Content Placeholder 3" descr="Fastq file format example.pdf"/>
          <p:cNvPicPr>
            <a:picLocks noGrp="1" noChangeAspect="1"/>
          </p:cNvPicPr>
          <p:nvPr>
            <p:ph idx="1"/>
          </p:nvPr>
        </p:nvPicPr>
        <p:blipFill rotWithShape="1">
          <a:blip r:embed="rId3">
            <a:extLst>
              <a:ext uri="{28A0092B-C50C-407E-A947-70E740481C1C}">
                <a14:useLocalDpi xmlns:a14="http://schemas.microsoft.com/office/drawing/2010/main" val="0"/>
              </a:ext>
            </a:extLst>
          </a:blip>
          <a:srcRect l="5431" t="11140" r="9123" b="56120"/>
          <a:stretch/>
        </p:blipFill>
        <p:spPr>
          <a:xfrm>
            <a:off x="574055" y="1227674"/>
            <a:ext cx="7995890" cy="3964856"/>
          </a:xfrm>
        </p:spPr>
      </p:pic>
      <p:sp>
        <p:nvSpPr>
          <p:cNvPr id="5" name="TextBox 4"/>
          <p:cNvSpPr txBox="1"/>
          <p:nvPr/>
        </p:nvSpPr>
        <p:spPr>
          <a:xfrm>
            <a:off x="457200" y="6076630"/>
            <a:ext cx="6579333" cy="369332"/>
          </a:xfrm>
          <a:prstGeom prst="rect">
            <a:avLst/>
          </a:prstGeom>
          <a:noFill/>
        </p:spPr>
        <p:txBody>
          <a:bodyPr wrap="none" rtlCol="0">
            <a:spAutoFit/>
          </a:bodyPr>
          <a:lstStyle/>
          <a:p>
            <a:r>
              <a:rPr lang="en-US" dirty="0" smtClean="0"/>
              <a:t>https://rdp.cme.msu.edu/tutorials/images/ini_pro/mock_in002.png</a:t>
            </a:r>
            <a:endParaRPr lang="en-US" dirty="0"/>
          </a:p>
        </p:txBody>
      </p:sp>
    </p:spTree>
    <p:extLst>
      <p:ext uri="{BB962C8B-B14F-4D97-AF65-F5344CB8AC3E}">
        <p14:creationId xmlns:p14="http://schemas.microsoft.com/office/powerpoint/2010/main" val="21173267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of Data</a:t>
            </a:r>
            <a:endParaRPr lang="en-US" b="1" dirty="0"/>
          </a:p>
        </p:txBody>
      </p:sp>
      <p:sp>
        <p:nvSpPr>
          <p:cNvPr id="3" name="Content Placeholder 2"/>
          <p:cNvSpPr>
            <a:spLocks noGrp="1"/>
          </p:cNvSpPr>
          <p:nvPr>
            <p:ph idx="1"/>
          </p:nvPr>
        </p:nvSpPr>
        <p:spPr/>
        <p:txBody>
          <a:bodyPr/>
          <a:lstStyle/>
          <a:p>
            <a:pPr marL="0" indent="0">
              <a:buNone/>
            </a:pPr>
            <a:r>
              <a:rPr lang="en-US" b="1" dirty="0" smtClean="0">
                <a:hlinkClick r:id="rId3"/>
              </a:rPr>
              <a:t>Electronic Medical Record</a:t>
            </a:r>
            <a:endParaRPr lang="en-US" b="1" dirty="0"/>
          </a:p>
        </p:txBody>
      </p:sp>
      <p:sp>
        <p:nvSpPr>
          <p:cNvPr id="4" name="TextBox 3"/>
          <p:cNvSpPr txBox="1"/>
          <p:nvPr/>
        </p:nvSpPr>
        <p:spPr>
          <a:xfrm>
            <a:off x="796891" y="5221999"/>
            <a:ext cx="7272666" cy="1200329"/>
          </a:xfrm>
          <a:prstGeom prst="rect">
            <a:avLst/>
          </a:prstGeom>
          <a:noFill/>
        </p:spPr>
        <p:txBody>
          <a:bodyPr wrap="square" rtlCol="0">
            <a:spAutoFit/>
          </a:bodyPr>
          <a:lstStyle/>
          <a:p>
            <a:r>
              <a:rPr lang="en-US" dirty="0"/>
              <a:t>Sample Medical Record: Monica Latte. Content last reviewed May 2013. Agency for Healthcare Research and Quality, Rockville, MD. http://www.ahrq.gov/professionals/prevention-chronic-care/improve/system/pfhandbook/mod8appbmonicalatte.html</a:t>
            </a:r>
          </a:p>
        </p:txBody>
      </p:sp>
    </p:spTree>
    <p:extLst>
      <p:ext uri="{BB962C8B-B14F-4D97-AF65-F5344CB8AC3E}">
        <p14:creationId xmlns:p14="http://schemas.microsoft.com/office/powerpoint/2010/main" val="2847538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Most Important Qualities of a Data Science Investigation</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Question</a:t>
            </a:r>
          </a:p>
          <a:p>
            <a:pPr marL="514350" indent="-514350">
              <a:buFont typeface="+mj-lt"/>
              <a:buAutoNum type="arabicPeriod"/>
            </a:pPr>
            <a:r>
              <a:rPr lang="en-US" b="1" dirty="0" smtClean="0"/>
              <a:t>Question</a:t>
            </a:r>
          </a:p>
          <a:p>
            <a:pPr marL="514350" indent="-514350">
              <a:buFont typeface="+mj-lt"/>
              <a:buAutoNum type="arabicPeriod"/>
            </a:pPr>
            <a:r>
              <a:rPr lang="en-US" b="1" dirty="0" smtClean="0"/>
              <a:t>Question</a:t>
            </a:r>
          </a:p>
          <a:p>
            <a:pPr marL="514350" indent="-514350">
              <a:buFont typeface="+mj-lt"/>
              <a:buAutoNum type="arabicPeriod"/>
            </a:pPr>
            <a:r>
              <a:rPr lang="en-US" b="1" dirty="0" smtClean="0"/>
              <a:t>Data</a:t>
            </a:r>
          </a:p>
          <a:p>
            <a:pPr marL="0" indent="0">
              <a:buNone/>
            </a:pPr>
            <a:endParaRPr lang="en-US" b="1" dirty="0"/>
          </a:p>
        </p:txBody>
      </p:sp>
    </p:spTree>
    <p:extLst>
      <p:ext uri="{BB962C8B-B14F-4D97-AF65-F5344CB8AC3E}">
        <p14:creationId xmlns:p14="http://schemas.microsoft.com/office/powerpoint/2010/main" val="24094562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More Information</a:t>
            </a:r>
            <a:endParaRPr lang="en-US" b="1" dirty="0"/>
          </a:p>
        </p:txBody>
      </p:sp>
      <p:sp>
        <p:nvSpPr>
          <p:cNvPr id="3" name="Content Placeholder 2"/>
          <p:cNvSpPr>
            <a:spLocks noGrp="1"/>
          </p:cNvSpPr>
          <p:nvPr>
            <p:ph idx="1"/>
          </p:nvPr>
        </p:nvSpPr>
        <p:spPr/>
        <p:txBody>
          <a:bodyPr/>
          <a:lstStyle/>
          <a:p>
            <a:r>
              <a:rPr lang="en-US" b="1" dirty="0" smtClean="0"/>
              <a:t>Halevy, Norvig, Pereira: The Unreasonable Effectiveness of Data (in Canvas folder)</a:t>
            </a:r>
          </a:p>
          <a:p>
            <a:r>
              <a:rPr lang="en-US" b="1" dirty="0" smtClean="0">
                <a:hlinkClick r:id="rId3"/>
              </a:rPr>
              <a:t>Tim Berners Lee on open data</a:t>
            </a:r>
            <a:endParaRPr lang="en-US" b="1" dirty="0" smtClean="0"/>
          </a:p>
          <a:p>
            <a:r>
              <a:rPr lang="en-US" b="1" dirty="0" smtClean="0">
                <a:hlinkClick r:id="rId4"/>
              </a:rPr>
              <a:t>David McCandless: Information is Beautiful</a:t>
            </a:r>
            <a:endParaRPr lang="en-US" b="1" dirty="0" smtClean="0"/>
          </a:p>
          <a:p>
            <a:endParaRPr lang="en-US" b="1" dirty="0"/>
          </a:p>
        </p:txBody>
      </p:sp>
    </p:spTree>
    <p:extLst>
      <p:ext uri="{BB962C8B-B14F-4D97-AF65-F5344CB8AC3E}">
        <p14:creationId xmlns:p14="http://schemas.microsoft.com/office/powerpoint/2010/main" val="2527464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About This Class</a:t>
            </a:r>
            <a:endParaRPr lang="en-US" b="1" dirty="0"/>
          </a:p>
        </p:txBody>
      </p:sp>
    </p:spTree>
    <p:extLst>
      <p:ext uri="{BB962C8B-B14F-4D97-AF65-F5344CB8AC3E}">
        <p14:creationId xmlns:p14="http://schemas.microsoft.com/office/powerpoint/2010/main" val="18832816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Evaluation</a:t>
            </a:r>
            <a:endParaRPr lang="en-US" b="1" dirty="0"/>
          </a:p>
        </p:txBody>
      </p:sp>
      <p:sp>
        <p:nvSpPr>
          <p:cNvPr id="3" name="Content Placeholder 2"/>
          <p:cNvSpPr>
            <a:spLocks noGrp="1"/>
          </p:cNvSpPr>
          <p:nvPr>
            <p:ph idx="1"/>
          </p:nvPr>
        </p:nvSpPr>
        <p:spPr/>
        <p:txBody>
          <a:bodyPr>
            <a:normAutofit/>
          </a:bodyPr>
          <a:lstStyle/>
          <a:p>
            <a:r>
              <a:rPr lang="en-US" b="1" dirty="0" smtClean="0"/>
              <a:t>Homework (8 total, 5% </a:t>
            </a:r>
            <a:r>
              <a:rPr lang="en-US" b="1" dirty="0"/>
              <a:t>each</a:t>
            </a:r>
            <a:r>
              <a:rPr lang="en-US" b="1" dirty="0" smtClean="0"/>
              <a:t>) - 40</a:t>
            </a:r>
            <a:r>
              <a:rPr lang="en-US" b="1" dirty="0"/>
              <a:t>%</a:t>
            </a:r>
          </a:p>
          <a:p>
            <a:r>
              <a:rPr lang="en-US" b="1" dirty="0" smtClean="0"/>
              <a:t>Final </a:t>
            </a:r>
            <a:r>
              <a:rPr lang="en-US" b="1" dirty="0"/>
              <a:t>Big Data Project (presentation and report</a:t>
            </a:r>
            <a:r>
              <a:rPr lang="en-US" b="1" dirty="0" smtClean="0"/>
              <a:t>) - 60%</a:t>
            </a:r>
            <a:endParaRPr lang="en-US" b="1" dirty="0"/>
          </a:p>
          <a:p>
            <a:pPr lvl="1"/>
            <a:r>
              <a:rPr lang="en-US" b="1" dirty="0" smtClean="0"/>
              <a:t>Milestone 1 – 5%</a:t>
            </a:r>
          </a:p>
          <a:p>
            <a:pPr lvl="1"/>
            <a:r>
              <a:rPr lang="en-US" b="1" dirty="0" smtClean="0"/>
              <a:t>Milestone 2 – 10%</a:t>
            </a:r>
          </a:p>
          <a:p>
            <a:pPr lvl="1"/>
            <a:r>
              <a:rPr lang="en-US" b="1" dirty="0" smtClean="0"/>
              <a:t>Milestone 3 </a:t>
            </a:r>
            <a:endParaRPr lang="en-US" b="1" dirty="0"/>
          </a:p>
          <a:p>
            <a:pPr lvl="2"/>
            <a:r>
              <a:rPr lang="en-US" b="1" dirty="0" smtClean="0"/>
              <a:t>Oral Presentation </a:t>
            </a:r>
            <a:r>
              <a:rPr lang="mr-IN" b="1" dirty="0" smtClean="0"/>
              <a:t>–</a:t>
            </a:r>
            <a:r>
              <a:rPr lang="en-US" b="1" dirty="0" smtClean="0"/>
              <a:t> 20%</a:t>
            </a:r>
          </a:p>
          <a:p>
            <a:pPr lvl="2"/>
            <a:r>
              <a:rPr lang="en-US" b="1" dirty="0" smtClean="0"/>
              <a:t>Slide deck </a:t>
            </a:r>
            <a:r>
              <a:rPr lang="mr-IN" b="1" dirty="0" smtClean="0"/>
              <a:t>–</a:t>
            </a:r>
            <a:r>
              <a:rPr lang="en-US" b="1" smtClean="0"/>
              <a:t> </a:t>
            </a:r>
            <a:r>
              <a:rPr lang="en-US" b="1"/>
              <a:t>5</a:t>
            </a:r>
            <a:r>
              <a:rPr lang="en-US" b="1" smtClean="0"/>
              <a:t>%</a:t>
            </a:r>
            <a:endParaRPr lang="en-US" b="1" dirty="0" smtClean="0"/>
          </a:p>
          <a:p>
            <a:pPr lvl="2"/>
            <a:r>
              <a:rPr lang="en-US" b="1" dirty="0" smtClean="0"/>
              <a:t>Paper </a:t>
            </a:r>
            <a:r>
              <a:rPr lang="mr-IN" b="1" dirty="0" smtClean="0"/>
              <a:t>–</a:t>
            </a:r>
            <a:r>
              <a:rPr lang="en-US" b="1" dirty="0" smtClean="0"/>
              <a:t> 20%</a:t>
            </a:r>
            <a:endParaRPr lang="en-US" b="1" dirty="0"/>
          </a:p>
        </p:txBody>
      </p:sp>
    </p:spTree>
    <p:extLst>
      <p:ext uri="{BB962C8B-B14F-4D97-AF65-F5344CB8AC3E}">
        <p14:creationId xmlns:p14="http://schemas.microsoft.com/office/powerpoint/2010/main" val="4393628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Due Dates</a:t>
            </a:r>
            <a:endParaRPr lang="en-US" b="1"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Assignments are due at 5 pm Eastern Time on the date listed on the syllabus. Files must be uploaded in pdf format to the Canvas site.</a:t>
            </a:r>
          </a:p>
          <a:p>
            <a:pPr marL="0" indent="0">
              <a:buNone/>
            </a:pPr>
            <a:endParaRPr lang="en-US" b="1" dirty="0"/>
          </a:p>
          <a:p>
            <a:pPr marL="0" indent="0">
              <a:buNone/>
            </a:pPr>
            <a:r>
              <a:rPr lang="en-US" b="1" dirty="0" smtClean="0"/>
              <a:t>At 5:01 pm, the upload link will disappear.</a:t>
            </a:r>
          </a:p>
          <a:p>
            <a:pPr marL="0" indent="0">
              <a:buNone/>
            </a:pPr>
            <a:endParaRPr lang="en-US" b="1" dirty="0"/>
          </a:p>
          <a:p>
            <a:pPr marL="0" indent="0">
              <a:buNone/>
            </a:pPr>
            <a:r>
              <a:rPr lang="en-US" sz="4000" b="1" dirty="0" smtClean="0"/>
              <a:t>Failure to upload by the due date will result in a 0 for that assignment. </a:t>
            </a:r>
            <a:endParaRPr lang="en-US" sz="4000" b="1" dirty="0"/>
          </a:p>
        </p:txBody>
      </p:sp>
    </p:spTree>
    <p:extLst>
      <p:ext uri="{BB962C8B-B14F-4D97-AF65-F5344CB8AC3E}">
        <p14:creationId xmlns:p14="http://schemas.microsoft.com/office/powerpoint/2010/main" val="29061705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Topics</a:t>
            </a:r>
            <a:endParaRPr lang="en-US" b="1" dirty="0"/>
          </a:p>
        </p:txBody>
      </p:sp>
      <p:sp>
        <p:nvSpPr>
          <p:cNvPr id="3" name="Content Placeholder 2"/>
          <p:cNvSpPr>
            <a:spLocks noGrp="1"/>
          </p:cNvSpPr>
          <p:nvPr>
            <p:ph idx="1"/>
          </p:nvPr>
        </p:nvSpPr>
        <p:spPr/>
        <p:txBody>
          <a:bodyPr/>
          <a:lstStyle/>
          <a:p>
            <a:r>
              <a:rPr lang="en-US" b="1" dirty="0" smtClean="0"/>
              <a:t>Research reproducibility</a:t>
            </a:r>
          </a:p>
          <a:p>
            <a:r>
              <a:rPr lang="en-US" b="1" dirty="0" smtClean="0"/>
              <a:t>Data wrangling</a:t>
            </a:r>
          </a:p>
          <a:p>
            <a:r>
              <a:rPr lang="en-US" b="1" dirty="0" smtClean="0"/>
              <a:t>Exploratory Data Analysis</a:t>
            </a:r>
          </a:p>
          <a:p>
            <a:r>
              <a:rPr lang="en-US" b="1" dirty="0" smtClean="0"/>
              <a:t>Statistical models</a:t>
            </a:r>
          </a:p>
          <a:p>
            <a:r>
              <a:rPr lang="en-US" b="1" dirty="0" smtClean="0"/>
              <a:t>Prediction</a:t>
            </a:r>
          </a:p>
          <a:p>
            <a:r>
              <a:rPr lang="en-US" b="1" dirty="0" smtClean="0"/>
              <a:t>Clustering and Classification</a:t>
            </a:r>
          </a:p>
          <a:p>
            <a:r>
              <a:rPr lang="en-US" b="1" dirty="0" smtClean="0"/>
              <a:t>Natural language processing</a:t>
            </a:r>
            <a:endParaRPr lang="en-US" b="1" dirty="0"/>
          </a:p>
        </p:txBody>
      </p:sp>
    </p:spTree>
    <p:extLst>
      <p:ext uri="{BB962C8B-B14F-4D97-AF65-F5344CB8AC3E}">
        <p14:creationId xmlns:p14="http://schemas.microsoft.com/office/powerpoint/2010/main" val="1149282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Who Are We?</a:t>
            </a:r>
            <a:endParaRPr lang="en-US" b="1" dirty="0"/>
          </a:p>
        </p:txBody>
      </p:sp>
      <p:sp>
        <p:nvSpPr>
          <p:cNvPr id="3" name="Content Placeholder 2"/>
          <p:cNvSpPr>
            <a:spLocks noGrp="1"/>
          </p:cNvSpPr>
          <p:nvPr>
            <p:ph idx="1"/>
          </p:nvPr>
        </p:nvSpPr>
        <p:spPr/>
        <p:txBody>
          <a:bodyPr/>
          <a:lstStyle/>
          <a:p>
            <a:r>
              <a:rPr lang="en-US" b="1" dirty="0" smtClean="0"/>
              <a:t>Vicki Hertzberg</a:t>
            </a:r>
          </a:p>
          <a:p>
            <a:pPr lvl="1"/>
            <a:r>
              <a:rPr lang="en-US" b="1" dirty="0" smtClean="0">
                <a:hlinkClick r:id="rId2"/>
              </a:rPr>
              <a:t>vhertzb@emory.edu</a:t>
            </a:r>
            <a:endParaRPr lang="en-US" b="1" dirty="0" smtClean="0"/>
          </a:p>
          <a:p>
            <a:pPr lvl="1"/>
            <a:r>
              <a:rPr lang="en-US" b="1" dirty="0" smtClean="0"/>
              <a:t>7-1881</a:t>
            </a:r>
          </a:p>
          <a:p>
            <a:r>
              <a:rPr lang="en-US" b="1" dirty="0" smtClean="0"/>
              <a:t>Melinda Higgins</a:t>
            </a:r>
          </a:p>
          <a:p>
            <a:pPr lvl="1"/>
            <a:r>
              <a:rPr lang="en-US" b="1" dirty="0" smtClean="0">
                <a:hlinkClick r:id="rId3"/>
              </a:rPr>
              <a:t>mkhiggi@emory.edu</a:t>
            </a:r>
            <a:endParaRPr lang="en-US" b="1" dirty="0" smtClean="0"/>
          </a:p>
          <a:p>
            <a:pPr lvl="1"/>
            <a:r>
              <a:rPr lang="en-US" b="1" dirty="0" smtClean="0"/>
              <a:t>7-5180</a:t>
            </a:r>
          </a:p>
        </p:txBody>
      </p:sp>
    </p:spTree>
    <p:extLst>
      <p:ext uri="{BB962C8B-B14F-4D97-AF65-F5344CB8AC3E}">
        <p14:creationId xmlns:p14="http://schemas.microsoft.com/office/powerpoint/2010/main" val="31811096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Vicki Hertzberg</a:t>
            </a:r>
            <a:endParaRPr lang="en-US" b="1" dirty="0"/>
          </a:p>
        </p:txBody>
      </p:sp>
      <p:sp>
        <p:nvSpPr>
          <p:cNvPr id="3" name="Content Placeholder 2"/>
          <p:cNvSpPr>
            <a:spLocks noGrp="1"/>
          </p:cNvSpPr>
          <p:nvPr>
            <p:ph sz="half" idx="1"/>
          </p:nvPr>
        </p:nvSpPr>
        <p:spPr/>
        <p:txBody>
          <a:bodyPr>
            <a:normAutofit fontScale="77500" lnSpcReduction="20000"/>
          </a:bodyPr>
          <a:lstStyle/>
          <a:p>
            <a:r>
              <a:rPr lang="en-US" b="1" dirty="0" smtClean="0"/>
              <a:t>At Emory for 22 years</a:t>
            </a:r>
          </a:p>
          <a:p>
            <a:r>
              <a:rPr lang="en-US" b="1" dirty="0" smtClean="0"/>
              <a:t>BS from Miami University</a:t>
            </a:r>
          </a:p>
          <a:p>
            <a:r>
              <a:rPr lang="en-US" b="1" dirty="0" smtClean="0"/>
              <a:t>PhD from University of Washington</a:t>
            </a:r>
          </a:p>
          <a:p>
            <a:r>
              <a:rPr lang="en-US" b="1" dirty="0" smtClean="0"/>
              <a:t>Married, two married children, one grandchild expected</a:t>
            </a:r>
          </a:p>
          <a:p>
            <a:r>
              <a:rPr lang="en-US" b="1" dirty="0" smtClean="0"/>
              <a:t>Hobbies</a:t>
            </a:r>
          </a:p>
          <a:p>
            <a:pPr lvl="1"/>
            <a:r>
              <a:rPr lang="en-US" b="1" dirty="0" smtClean="0"/>
              <a:t>Reading</a:t>
            </a:r>
          </a:p>
          <a:p>
            <a:pPr lvl="1"/>
            <a:r>
              <a:rPr lang="en-US" b="1" dirty="0" smtClean="0"/>
              <a:t>Fiber arts (quilting, knitting, weaving)</a:t>
            </a:r>
          </a:p>
          <a:p>
            <a:pPr lvl="1"/>
            <a:r>
              <a:rPr lang="en-US" b="1" dirty="0" smtClean="0"/>
              <a:t>Cooking</a:t>
            </a:r>
          </a:p>
          <a:p>
            <a:r>
              <a:rPr lang="en-US" b="1" dirty="0" smtClean="0"/>
              <a:t>Trivia: Vicki has visited 47 states</a:t>
            </a:r>
          </a:p>
          <a:p>
            <a:pPr marL="0" indent="0">
              <a:buNone/>
            </a:pPr>
            <a:endParaRPr lang="en-US" b="1" dirty="0" smtClean="0"/>
          </a:p>
        </p:txBody>
      </p:sp>
      <p:pic>
        <p:nvPicPr>
          <p:cNvPr id="5" name="Content Placeholder 4" descr="Hertzberg_Slides_0408.jpeg"/>
          <p:cNvPicPr>
            <a:picLocks noGrp="1" noChangeAspect="1"/>
          </p:cNvPicPr>
          <p:nvPr>
            <p:ph sz="half" idx="2"/>
          </p:nvPr>
        </p:nvPicPr>
        <p:blipFill>
          <a:blip r:embed="rId2">
            <a:extLst>
              <a:ext uri="{28A0092B-C50C-407E-A947-70E740481C1C}">
                <a14:useLocalDpi xmlns:a14="http://schemas.microsoft.com/office/drawing/2010/main" val="0"/>
              </a:ext>
            </a:extLst>
          </a:blip>
          <a:srcRect l="20196" r="20196"/>
          <a:stretch>
            <a:fillRect/>
          </a:stretch>
        </p:blipFill>
        <p:spPr/>
      </p:pic>
    </p:spTree>
    <p:extLst>
      <p:ext uri="{BB962C8B-B14F-4D97-AF65-F5344CB8AC3E}">
        <p14:creationId xmlns:p14="http://schemas.microsoft.com/office/powerpoint/2010/main" val="620360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Frame of Reference</a:t>
            </a:r>
            <a:endParaRPr lang="en-US" b="1" dirty="0"/>
          </a:p>
        </p:txBody>
      </p:sp>
      <p:pic>
        <p:nvPicPr>
          <p:cNvPr id="4" name="Content Placeholder 3" descr="abacus1.jpg"/>
          <p:cNvPicPr>
            <a:picLocks noGrp="1" noChangeAspect="1"/>
          </p:cNvPicPr>
          <p:nvPr>
            <p:ph idx="1"/>
          </p:nvPr>
        </p:nvPicPr>
        <p:blipFill>
          <a:blip r:embed="rId2">
            <a:extLst>
              <a:ext uri="{28A0092B-C50C-407E-A947-70E740481C1C}">
                <a14:useLocalDpi xmlns:a14="http://schemas.microsoft.com/office/drawing/2010/main" val="0"/>
              </a:ext>
            </a:extLst>
          </a:blip>
          <a:srcRect t="13475" b="13475"/>
          <a:stretch>
            <a:fillRect/>
          </a:stretch>
        </p:blipFill>
        <p:spPr>
          <a:xfrm>
            <a:off x="457200" y="1600201"/>
            <a:ext cx="3122510" cy="1717260"/>
          </a:xfrm>
        </p:spPr>
      </p:pic>
      <p:pic>
        <p:nvPicPr>
          <p:cNvPr id="5" name="Picture 4" descr="slide ru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317461"/>
            <a:ext cx="4282440" cy="899160"/>
          </a:xfrm>
          <a:prstGeom prst="rect">
            <a:avLst/>
          </a:prstGeom>
        </p:spPr>
      </p:pic>
      <p:pic>
        <p:nvPicPr>
          <p:cNvPr id="6" name="Picture 5" descr="Leibniz stepped recko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920" y="1483556"/>
            <a:ext cx="3733139" cy="1833905"/>
          </a:xfrm>
          <a:prstGeom prst="rect">
            <a:avLst/>
          </a:prstGeom>
        </p:spPr>
      </p:pic>
    </p:spTree>
    <p:extLst>
      <p:ext uri="{BB962C8B-B14F-4D97-AF65-F5344CB8AC3E}">
        <p14:creationId xmlns:p14="http://schemas.microsoft.com/office/powerpoint/2010/main" val="41060085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Melinda Higgins</a:t>
            </a:r>
            <a:endParaRPr lang="en-US" b="1" dirty="0"/>
          </a:p>
        </p:txBody>
      </p:sp>
      <p:sp>
        <p:nvSpPr>
          <p:cNvPr id="3" name="Content Placeholder 2"/>
          <p:cNvSpPr>
            <a:spLocks noGrp="1"/>
          </p:cNvSpPr>
          <p:nvPr>
            <p:ph sz="half" idx="1"/>
          </p:nvPr>
        </p:nvSpPr>
        <p:spPr/>
        <p:txBody>
          <a:bodyPr>
            <a:normAutofit fontScale="92500" lnSpcReduction="20000"/>
          </a:bodyPr>
          <a:lstStyle/>
          <a:p>
            <a:r>
              <a:rPr lang="en-US" b="1" dirty="0" smtClean="0"/>
              <a:t>At Emory since 20NN</a:t>
            </a:r>
          </a:p>
          <a:p>
            <a:r>
              <a:rPr lang="en-US" b="1" dirty="0" smtClean="0"/>
              <a:t>Married, one child</a:t>
            </a:r>
          </a:p>
          <a:p>
            <a:r>
              <a:rPr lang="en-US" b="1" dirty="0" smtClean="0"/>
              <a:t>Degrees from St. Andrews University (SC) and University of South Carolina</a:t>
            </a:r>
          </a:p>
          <a:p>
            <a:r>
              <a:rPr lang="en-US" b="1" dirty="0" smtClean="0"/>
              <a:t>Hobbies</a:t>
            </a:r>
          </a:p>
          <a:p>
            <a:pPr lvl="1"/>
            <a:r>
              <a:rPr lang="en-US" b="1" dirty="0" smtClean="0"/>
              <a:t>Knitting</a:t>
            </a:r>
          </a:p>
          <a:p>
            <a:pPr lvl="1"/>
            <a:r>
              <a:rPr lang="en-US" b="1" dirty="0" smtClean="0"/>
              <a:t>R programming</a:t>
            </a:r>
          </a:p>
          <a:p>
            <a:r>
              <a:rPr lang="en-US" b="1" dirty="0" smtClean="0"/>
              <a:t>Little known fact: Melinda attended college on an athletic scholarship</a:t>
            </a:r>
          </a:p>
        </p:txBody>
      </p:sp>
      <p:pic>
        <p:nvPicPr>
          <p:cNvPr id="5" name="Content Placeholder 4" descr="higgins.jpeg"/>
          <p:cNvPicPr>
            <a:picLocks noGrp="1" noChangeAspect="1"/>
          </p:cNvPicPr>
          <p:nvPr>
            <p:ph sz="half" idx="2"/>
          </p:nvPr>
        </p:nvPicPr>
        <p:blipFill>
          <a:blip r:embed="rId2">
            <a:extLst>
              <a:ext uri="{28A0092B-C50C-407E-A947-70E740481C1C}">
                <a14:useLocalDpi xmlns:a14="http://schemas.microsoft.com/office/drawing/2010/main" val="0"/>
              </a:ext>
            </a:extLst>
          </a:blip>
          <a:srcRect t="42" b="42"/>
          <a:stretch>
            <a:fillRect/>
          </a:stretch>
        </p:blipFill>
        <p:spPr/>
      </p:pic>
    </p:spTree>
    <p:extLst>
      <p:ext uri="{BB962C8B-B14F-4D97-AF65-F5344CB8AC3E}">
        <p14:creationId xmlns:p14="http://schemas.microsoft.com/office/powerpoint/2010/main" val="34460017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Get Help</a:t>
            </a:r>
            <a:endParaRPr lang="en-US" b="1" dirty="0"/>
          </a:p>
        </p:txBody>
      </p:sp>
      <p:sp>
        <p:nvSpPr>
          <p:cNvPr id="3" name="Content Placeholder 2"/>
          <p:cNvSpPr>
            <a:spLocks noGrp="1"/>
          </p:cNvSpPr>
          <p:nvPr>
            <p:ph idx="1"/>
          </p:nvPr>
        </p:nvSpPr>
        <p:spPr/>
        <p:txBody>
          <a:bodyPr/>
          <a:lstStyle/>
          <a:p>
            <a:pPr lvl="0"/>
            <a:r>
              <a:rPr lang="en-US" b="1" dirty="0"/>
              <a:t>Ask Dr. Google</a:t>
            </a:r>
          </a:p>
          <a:p>
            <a:pPr lvl="0"/>
            <a:r>
              <a:rPr lang="en-US" b="1" dirty="0"/>
              <a:t>Stack Overflow</a:t>
            </a:r>
          </a:p>
          <a:p>
            <a:pPr lvl="0"/>
            <a:r>
              <a:rPr lang="en-US" b="1" dirty="0"/>
              <a:t>Cross Validated</a:t>
            </a:r>
          </a:p>
          <a:p>
            <a:pPr lvl="0"/>
            <a:r>
              <a:rPr lang="en-US" b="1" dirty="0"/>
              <a:t>R Forums</a:t>
            </a:r>
          </a:p>
          <a:p>
            <a:pPr lvl="0"/>
            <a:r>
              <a:rPr lang="en-US" b="1" dirty="0"/>
              <a:t>Class discussions</a:t>
            </a:r>
          </a:p>
          <a:p>
            <a:pPr lvl="0"/>
            <a:r>
              <a:rPr lang="en-US" b="1" dirty="0"/>
              <a:t>The instructors*</a:t>
            </a:r>
          </a:p>
          <a:p>
            <a:pPr marL="0" indent="0">
              <a:buNone/>
            </a:pPr>
            <a:endParaRPr lang="en-US" b="1" dirty="0"/>
          </a:p>
        </p:txBody>
      </p:sp>
    </p:spTree>
    <p:extLst>
      <p:ext uri="{BB962C8B-B14F-4D97-AF65-F5344CB8AC3E}">
        <p14:creationId xmlns:p14="http://schemas.microsoft.com/office/powerpoint/2010/main" val="8961315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*Email Response policy</a:t>
            </a:r>
            <a:endParaRPr lang="en-US" b="1" dirty="0"/>
          </a:p>
        </p:txBody>
      </p:sp>
      <p:sp>
        <p:nvSpPr>
          <p:cNvPr id="3" name="Content Placeholder 2"/>
          <p:cNvSpPr>
            <a:spLocks noGrp="1"/>
          </p:cNvSpPr>
          <p:nvPr>
            <p:ph idx="1"/>
          </p:nvPr>
        </p:nvSpPr>
        <p:spPr/>
        <p:txBody>
          <a:bodyPr>
            <a:normAutofit fontScale="92500" lnSpcReduction="10000"/>
          </a:bodyPr>
          <a:lstStyle/>
          <a:p>
            <a:r>
              <a:rPr lang="en-US" b="1" dirty="0" smtClean="0"/>
              <a:t>For </a:t>
            </a:r>
            <a:r>
              <a:rPr lang="en-US" b="1" dirty="0"/>
              <a:t>emails received between 8 am Monday and 5 pm Thursday, you can expect response within 24 hours</a:t>
            </a:r>
          </a:p>
          <a:p>
            <a:r>
              <a:rPr lang="en-US" b="1" dirty="0" smtClean="0"/>
              <a:t>For </a:t>
            </a:r>
            <a:r>
              <a:rPr lang="en-US" b="1" dirty="0"/>
              <a:t>emails received between 5 pm Thursday and 8 am Monday, you can expect response within 72 hours</a:t>
            </a:r>
          </a:p>
          <a:p>
            <a:r>
              <a:rPr lang="en-US" b="1" dirty="0" smtClean="0"/>
              <a:t>When </a:t>
            </a:r>
            <a:r>
              <a:rPr lang="en-US" b="1" dirty="0"/>
              <a:t>there is a Monday holiday, you can add 24 hours for the weekend email response time.</a:t>
            </a:r>
          </a:p>
          <a:p>
            <a:r>
              <a:rPr lang="en-US" b="1" dirty="0" smtClean="0"/>
              <a:t>For </a:t>
            </a:r>
            <a:r>
              <a:rPr lang="en-US" b="1" dirty="0"/>
              <a:t>emails received over spring break, email again on the Monday after spring break.</a:t>
            </a:r>
          </a:p>
          <a:p>
            <a:pPr marL="0" indent="0">
              <a:buNone/>
            </a:pPr>
            <a:endParaRPr lang="en-US" b="1" dirty="0"/>
          </a:p>
        </p:txBody>
      </p:sp>
    </p:spTree>
    <p:extLst>
      <p:ext uri="{BB962C8B-B14F-4D97-AF65-F5344CB8AC3E}">
        <p14:creationId xmlns:p14="http://schemas.microsoft.com/office/powerpoint/2010/main" val="40388233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What questions do you have?</a:t>
            </a:r>
            <a:endParaRPr lang="en-US" b="1" dirty="0"/>
          </a:p>
        </p:txBody>
      </p:sp>
    </p:spTree>
    <p:extLst>
      <p:ext uri="{BB962C8B-B14F-4D97-AF65-F5344CB8AC3E}">
        <p14:creationId xmlns:p14="http://schemas.microsoft.com/office/powerpoint/2010/main" val="27587200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Let’s take a 5 minute break</a:t>
            </a:r>
            <a:endParaRPr lang="en-US" b="1" dirty="0"/>
          </a:p>
        </p:txBody>
      </p:sp>
      <p:sp>
        <p:nvSpPr>
          <p:cNvPr id="3" name="TextBox 2"/>
          <p:cNvSpPr txBox="1"/>
          <p:nvPr/>
        </p:nvSpPr>
        <p:spPr>
          <a:xfrm>
            <a:off x="1812265" y="3545588"/>
            <a:ext cx="3557384" cy="369332"/>
          </a:xfrm>
          <a:prstGeom prst="rect">
            <a:avLst/>
          </a:prstGeom>
          <a:noFill/>
        </p:spPr>
        <p:txBody>
          <a:bodyPr wrap="none" rtlCol="0">
            <a:spAutoFit/>
          </a:bodyPr>
          <a:lstStyle/>
          <a:p>
            <a:r>
              <a:rPr lang="en-US" b="1" dirty="0" smtClean="0">
                <a:hlinkClick r:id="rId2"/>
              </a:rPr>
              <a:t>And now a word from Hans </a:t>
            </a:r>
            <a:r>
              <a:rPr lang="en-US" b="1" dirty="0" err="1" smtClean="0">
                <a:hlinkClick r:id="rId2"/>
              </a:rPr>
              <a:t>Rosling</a:t>
            </a:r>
            <a:endParaRPr lang="en-US" b="1" dirty="0"/>
          </a:p>
        </p:txBody>
      </p:sp>
    </p:spTree>
    <p:extLst>
      <p:ext uri="{BB962C8B-B14F-4D97-AF65-F5344CB8AC3E}">
        <p14:creationId xmlns:p14="http://schemas.microsoft.com/office/powerpoint/2010/main" val="34656737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 – Variable Assignment</a:t>
            </a:r>
            <a:endParaRPr lang="en-US" b="1" dirty="0"/>
          </a:p>
        </p:txBody>
      </p:sp>
      <p:sp>
        <p:nvSpPr>
          <p:cNvPr id="3" name="Content Placeholder 2"/>
          <p:cNvSpPr>
            <a:spLocks noGrp="1"/>
          </p:cNvSpPr>
          <p:nvPr>
            <p:ph idx="1"/>
          </p:nvPr>
        </p:nvSpPr>
        <p:spPr/>
        <p:txBody>
          <a:bodyPr/>
          <a:lstStyle/>
          <a:p>
            <a:r>
              <a:rPr lang="en-US" b="1" dirty="0" smtClean="0"/>
              <a:t>Variable_name &lt;- value</a:t>
            </a:r>
          </a:p>
          <a:p>
            <a:r>
              <a:rPr lang="en-US" b="1" dirty="0" smtClean="0"/>
              <a:t>Variable_name =  value</a:t>
            </a:r>
            <a:endParaRPr lang="en-US" b="1" dirty="0"/>
          </a:p>
        </p:txBody>
      </p:sp>
    </p:spTree>
    <p:extLst>
      <p:ext uri="{BB962C8B-B14F-4D97-AF65-F5344CB8AC3E}">
        <p14:creationId xmlns:p14="http://schemas.microsoft.com/office/powerpoint/2010/main" val="39762845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 - Commands</a:t>
            </a:r>
            <a:endParaRPr lang="en-US" b="1" dirty="0"/>
          </a:p>
        </p:txBody>
      </p:sp>
      <p:sp>
        <p:nvSpPr>
          <p:cNvPr id="3" name="Content Placeholder 2"/>
          <p:cNvSpPr>
            <a:spLocks noGrp="1"/>
          </p:cNvSpPr>
          <p:nvPr>
            <p:ph idx="1"/>
          </p:nvPr>
        </p:nvSpPr>
        <p:spPr/>
        <p:txBody>
          <a:bodyPr/>
          <a:lstStyle/>
          <a:p>
            <a:r>
              <a:rPr lang="en-US" b="1" dirty="0" smtClean="0"/>
              <a:t>Commands are functions</a:t>
            </a:r>
          </a:p>
          <a:p>
            <a:r>
              <a:rPr lang="en-US" b="1" dirty="0" smtClean="0"/>
              <a:t>Use function(arguments) </a:t>
            </a:r>
          </a:p>
          <a:p>
            <a:r>
              <a:rPr lang="en-US" b="1" dirty="0" smtClean="0"/>
              <a:t>Returns outcome to the monitor unless you assign it to a variable or a file</a:t>
            </a:r>
            <a:endParaRPr lang="en-US" b="1" dirty="0"/>
          </a:p>
        </p:txBody>
      </p:sp>
    </p:spTree>
    <p:extLst>
      <p:ext uri="{BB962C8B-B14F-4D97-AF65-F5344CB8AC3E}">
        <p14:creationId xmlns:p14="http://schemas.microsoft.com/office/powerpoint/2010/main" val="7551568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 – Data Types</a:t>
            </a:r>
            <a:endParaRPr lang="en-US" b="1" dirty="0"/>
          </a:p>
        </p:txBody>
      </p:sp>
      <p:sp>
        <p:nvSpPr>
          <p:cNvPr id="3" name="Content Placeholder 2"/>
          <p:cNvSpPr>
            <a:spLocks noGrp="1"/>
          </p:cNvSpPr>
          <p:nvPr>
            <p:ph idx="1"/>
          </p:nvPr>
        </p:nvSpPr>
        <p:spPr/>
        <p:txBody>
          <a:bodyPr/>
          <a:lstStyle/>
          <a:p>
            <a:r>
              <a:rPr lang="en-US" b="1" dirty="0" smtClean="0"/>
              <a:t>Vector</a:t>
            </a:r>
          </a:p>
          <a:p>
            <a:r>
              <a:rPr lang="en-US" b="1" dirty="0" smtClean="0"/>
              <a:t>Factor</a:t>
            </a:r>
          </a:p>
          <a:p>
            <a:r>
              <a:rPr lang="en-US" b="1" dirty="0" smtClean="0"/>
              <a:t>Matrix</a:t>
            </a:r>
          </a:p>
          <a:p>
            <a:r>
              <a:rPr lang="en-US" b="1" dirty="0" smtClean="0"/>
              <a:t>Data frame</a:t>
            </a:r>
            <a:endParaRPr lang="en-US" b="1" dirty="0"/>
          </a:p>
        </p:txBody>
      </p:sp>
    </p:spTree>
    <p:extLst>
      <p:ext uri="{BB962C8B-B14F-4D97-AF65-F5344CB8AC3E}">
        <p14:creationId xmlns:p14="http://schemas.microsoft.com/office/powerpoint/2010/main" val="26522223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Vector</a:t>
            </a:r>
            <a:endParaRPr lang="en-US" b="1" dirty="0"/>
          </a:p>
        </p:txBody>
      </p:sp>
      <p:sp>
        <p:nvSpPr>
          <p:cNvPr id="3" name="Content Placeholder 2"/>
          <p:cNvSpPr>
            <a:spLocks noGrp="1"/>
          </p:cNvSpPr>
          <p:nvPr>
            <p:ph idx="1"/>
          </p:nvPr>
        </p:nvSpPr>
        <p:spPr/>
        <p:txBody>
          <a:bodyPr/>
          <a:lstStyle/>
          <a:p>
            <a:r>
              <a:rPr lang="en-US" b="1" dirty="0" smtClean="0"/>
              <a:t>Ordered set of characters or numbers</a:t>
            </a:r>
          </a:p>
          <a:p>
            <a:r>
              <a:rPr lang="en-US" b="1" dirty="0"/>
              <a:t>c</a:t>
            </a:r>
            <a:r>
              <a:rPr lang="en-US" b="1" dirty="0" smtClean="0"/>
              <a:t>( ) combines items to form a vector</a:t>
            </a:r>
          </a:p>
          <a:p>
            <a:r>
              <a:rPr lang="en-US" b="1" dirty="0" smtClean="0"/>
              <a:t>Examples</a:t>
            </a:r>
          </a:p>
          <a:p>
            <a:pPr lvl="1"/>
            <a:r>
              <a:rPr lang="en-US" b="1" dirty="0" smtClean="0"/>
              <a:t>myColors = c(“red”, “blue”, “orange”, “purple”)</a:t>
            </a:r>
          </a:p>
          <a:p>
            <a:pPr lvl="1"/>
            <a:r>
              <a:rPr lang="en-US" b="1" dirty="0" smtClean="0"/>
              <a:t>myColors[1] returns the value “red”</a:t>
            </a:r>
          </a:p>
          <a:p>
            <a:pPr lvl="1"/>
            <a:r>
              <a:rPr lang="en-US" b="1" dirty="0" smtClean="0"/>
              <a:t>myColors[1,4] returns the value (“red”, “purple”)</a:t>
            </a:r>
          </a:p>
          <a:p>
            <a:pPr lvl="1"/>
            <a:r>
              <a:rPr lang="en-US" b="1" dirty="0" smtClean="0"/>
              <a:t>myValues = c(1,5,17,3,29,10)</a:t>
            </a:r>
          </a:p>
          <a:p>
            <a:pPr lvl="1"/>
            <a:endParaRPr lang="en-US" b="1" dirty="0"/>
          </a:p>
        </p:txBody>
      </p:sp>
    </p:spTree>
    <p:extLst>
      <p:ext uri="{BB962C8B-B14F-4D97-AF65-F5344CB8AC3E}">
        <p14:creationId xmlns:p14="http://schemas.microsoft.com/office/powerpoint/2010/main" val="39237379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Factor</a:t>
            </a:r>
            <a:endParaRPr lang="en-US" b="1" dirty="0"/>
          </a:p>
        </p:txBody>
      </p:sp>
      <p:sp>
        <p:nvSpPr>
          <p:cNvPr id="3" name="Content Placeholder 2"/>
          <p:cNvSpPr>
            <a:spLocks noGrp="1"/>
          </p:cNvSpPr>
          <p:nvPr>
            <p:ph idx="1"/>
          </p:nvPr>
        </p:nvSpPr>
        <p:spPr/>
        <p:txBody>
          <a:bodyPr/>
          <a:lstStyle/>
          <a:p>
            <a:r>
              <a:rPr lang="en-US" b="1" dirty="0" smtClean="0"/>
              <a:t>Controlled independent variable</a:t>
            </a:r>
          </a:p>
          <a:p>
            <a:r>
              <a:rPr lang="en-US" b="1" dirty="0" smtClean="0"/>
              <a:t>Looks like a vector, but elements are names from a set of possibilities with levels being a unique set of values</a:t>
            </a:r>
          </a:p>
          <a:p>
            <a:pPr lvl="1"/>
            <a:r>
              <a:rPr lang="en-US" b="1" dirty="0" smtClean="0"/>
              <a:t>E.g., winter, spring, summer, fall</a:t>
            </a:r>
            <a:endParaRPr lang="en-US" b="1" dirty="0"/>
          </a:p>
        </p:txBody>
      </p:sp>
    </p:spTree>
    <p:extLst>
      <p:ext uri="{BB962C8B-B14F-4D97-AF65-F5344CB8AC3E}">
        <p14:creationId xmlns:p14="http://schemas.microsoft.com/office/powerpoint/2010/main" val="2288250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1339</TotalTime>
  <Words>2891</Words>
  <Application>Microsoft Office PowerPoint</Application>
  <PresentationFormat>On-screen Show (4:3)</PresentationFormat>
  <Paragraphs>429</Paragraphs>
  <Slides>106</Slides>
  <Notes>33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106</vt:i4>
      </vt:variant>
    </vt:vector>
  </HeadingPairs>
  <TitlesOfParts>
    <vt:vector size="110" baseType="lpstr">
      <vt:lpstr>Arial</vt:lpstr>
      <vt:lpstr>Calibri</vt:lpstr>
      <vt:lpstr>Mangal</vt:lpstr>
      <vt:lpstr>Office Theme</vt:lpstr>
      <vt:lpstr>Big Data Analytics for Healthcare NURS 741 </vt:lpstr>
      <vt:lpstr>Session 1</vt:lpstr>
      <vt:lpstr>Learning Objectives - I</vt:lpstr>
      <vt:lpstr>Learning Objectives - II</vt:lpstr>
      <vt:lpstr>Learning Objectives - III</vt:lpstr>
      <vt:lpstr>Terms We Will Use Interchangeably</vt:lpstr>
      <vt:lpstr>Is Big Data a thing like Big Hair?</vt:lpstr>
      <vt:lpstr>Historical Frame of Reference</vt:lpstr>
      <vt:lpstr>Historical Frame of Reference</vt:lpstr>
      <vt:lpstr>Historical Frame of Reference</vt:lpstr>
      <vt:lpstr>Historical Applications to Nursing</vt:lpstr>
      <vt:lpstr>Historical Frame of Reference</vt:lpstr>
      <vt:lpstr>Difference Today</vt:lpstr>
      <vt:lpstr>Definition of Big Data</vt:lpstr>
      <vt:lpstr>Definition of Analytics</vt:lpstr>
      <vt:lpstr>PowerPoint Presentation</vt:lpstr>
      <vt:lpstr>Is Theory Dead?</vt:lpstr>
      <vt:lpstr>Is Theory Dead? Lessons from Digital Epidemiology</vt:lpstr>
      <vt:lpstr>Google Flu Trends</vt:lpstr>
      <vt:lpstr>Improved model</vt:lpstr>
      <vt:lpstr>Another model for H1N1 influenza</vt:lpstr>
      <vt:lpstr>Ebola</vt:lpstr>
      <vt:lpstr>What to do?</vt:lpstr>
      <vt:lpstr>What to do?  </vt:lpstr>
      <vt:lpstr>Origin of the Term “Big Data”</vt:lpstr>
      <vt:lpstr>Origin of the Term</vt:lpstr>
      <vt:lpstr>Definitions of Big Data*</vt:lpstr>
      <vt:lpstr>Definitions of Big Data*</vt:lpstr>
      <vt:lpstr>Definitions of Big Data*</vt:lpstr>
      <vt:lpstr>Definitions of Big Data*</vt:lpstr>
      <vt:lpstr>PowerPoint Presentation</vt:lpstr>
      <vt:lpstr>Tradition v Potential</vt:lpstr>
      <vt:lpstr>Example 1</vt:lpstr>
      <vt:lpstr>Example 1</vt:lpstr>
      <vt:lpstr>Example 1</vt:lpstr>
      <vt:lpstr>Example 1</vt:lpstr>
      <vt:lpstr>Example 1</vt:lpstr>
      <vt:lpstr>Example 1</vt:lpstr>
      <vt:lpstr>Example 1</vt:lpstr>
      <vt:lpstr>Example 1</vt:lpstr>
      <vt:lpstr>Example 1</vt:lpstr>
      <vt:lpstr>Example 2</vt:lpstr>
      <vt:lpstr>Example 2</vt:lpstr>
      <vt:lpstr>Example 2</vt:lpstr>
      <vt:lpstr>Example 2</vt:lpstr>
      <vt:lpstr>Example 3</vt:lpstr>
      <vt:lpstr>Example 3</vt:lpstr>
      <vt:lpstr>Example 3</vt:lpstr>
      <vt:lpstr>Example 3</vt:lpstr>
      <vt:lpstr>Example 3</vt:lpstr>
      <vt:lpstr>Example 3</vt:lpstr>
      <vt:lpstr>Let’s take a short break now</vt:lpstr>
      <vt:lpstr>What is Data Science?</vt:lpstr>
      <vt:lpstr>Hal Varian on Statistics and Data</vt:lpstr>
      <vt:lpstr>More from Hal Varian</vt:lpstr>
      <vt:lpstr>What is a Data Scientist?</vt:lpstr>
      <vt:lpstr>Data Science Successes</vt:lpstr>
      <vt:lpstr>Data Science Successes</vt:lpstr>
      <vt:lpstr>Data Science Successes</vt:lpstr>
      <vt:lpstr>What Is Data Science?</vt:lpstr>
      <vt:lpstr>Data Science is about Data Products</vt:lpstr>
      <vt:lpstr>Data Science Skills</vt:lpstr>
      <vt:lpstr>Data Science Question Types</vt:lpstr>
      <vt:lpstr>Descriptive Data </vt:lpstr>
      <vt:lpstr>Exploratory Data Analysis</vt:lpstr>
      <vt:lpstr>Inferential Analysis</vt:lpstr>
      <vt:lpstr>Prediction</vt:lpstr>
      <vt:lpstr>Causality</vt:lpstr>
      <vt:lpstr>Caution</vt:lpstr>
      <vt:lpstr>Data Sharing</vt:lpstr>
      <vt:lpstr>Tools We Will Use in This Class</vt:lpstr>
      <vt:lpstr>Why R and RStudio?</vt:lpstr>
      <vt:lpstr>Why R Markdown?</vt:lpstr>
      <vt:lpstr>Why Git and GitHub?</vt:lpstr>
      <vt:lpstr>Data - OED</vt:lpstr>
      <vt:lpstr>Data - OED</vt:lpstr>
      <vt:lpstr>Data - OED</vt:lpstr>
      <vt:lpstr>Data - OED</vt:lpstr>
      <vt:lpstr>What is “data”?</vt:lpstr>
      <vt:lpstr>Examples of Data</vt:lpstr>
      <vt:lpstr>Example of Data</vt:lpstr>
      <vt:lpstr>Most Important Qualities of a Data Science Investigation</vt:lpstr>
      <vt:lpstr>More Information</vt:lpstr>
      <vt:lpstr>About This Class</vt:lpstr>
      <vt:lpstr>Evaluation</vt:lpstr>
      <vt:lpstr>Due Dates</vt:lpstr>
      <vt:lpstr>Topics</vt:lpstr>
      <vt:lpstr>Who Are We?</vt:lpstr>
      <vt:lpstr>Vicki Hertzberg</vt:lpstr>
      <vt:lpstr>Melinda Higgins</vt:lpstr>
      <vt:lpstr>How to Get Help</vt:lpstr>
      <vt:lpstr>*Email Response policy</vt:lpstr>
      <vt:lpstr>What questions do you have?</vt:lpstr>
      <vt:lpstr>Let’s take a 5 minute break</vt:lpstr>
      <vt:lpstr>R – Variable Assignment</vt:lpstr>
      <vt:lpstr>R - Commands</vt:lpstr>
      <vt:lpstr>R – Data Types</vt:lpstr>
      <vt:lpstr>Vector</vt:lpstr>
      <vt:lpstr>Factor</vt:lpstr>
      <vt:lpstr>Matrix</vt:lpstr>
      <vt:lpstr>Data Frame</vt:lpstr>
      <vt:lpstr>Indices</vt:lpstr>
      <vt:lpstr>To save a session</vt:lpstr>
      <vt:lpstr>R Scripts</vt:lpstr>
      <vt:lpstr>This will happen to you…</vt:lpstr>
      <vt:lpstr>Handover to Melinda</vt:lpstr>
    </vt:vector>
  </TitlesOfParts>
  <Company>Emory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for Healthcare NURS 741</dc:title>
  <dc:creator>mememe Hertzberg</dc:creator>
  <cp:lastModifiedBy>Higgins, Melinda K</cp:lastModifiedBy>
  <cp:revision>50</cp:revision>
  <dcterms:created xsi:type="dcterms:W3CDTF">2017-01-08T21:56:25Z</dcterms:created>
  <dcterms:modified xsi:type="dcterms:W3CDTF">2019-01-16T16:30:04Z</dcterms:modified>
</cp:coreProperties>
</file>